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71" r:id="rId5"/>
    <p:sldId id="270" r:id="rId6"/>
    <p:sldId id="274" r:id="rId7"/>
    <p:sldId id="275" r:id="rId8"/>
    <p:sldId id="276" r:id="rId9"/>
    <p:sldId id="277" r:id="rId10"/>
    <p:sldId id="273" r:id="rId11"/>
    <p:sldId id="266" r:id="rId12"/>
    <p:sldId id="262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4"/>
    <p:restoredTop sz="84050"/>
  </p:normalViewPr>
  <p:slideViewPr>
    <p:cSldViewPr snapToGrid="0">
      <p:cViewPr varScale="1">
        <p:scale>
          <a:sx n="96" d="100"/>
          <a:sy n="96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38CC2-8346-D74E-BF1C-B629F07FADD1}" type="datetimeFigureOut">
              <a:rPr lang="en-US" smtClean="0"/>
              <a:t>7/26/22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BFC13-FDF4-2047-B18B-66DBBF7F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7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91yoANjo-X-lPtXbnIr9Afq6S7-ChdbmRW9nqBmaZWg/edi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role of a facilitator when I give written feedback?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BFC13-FDF4-2047-B18B-66DBBF7F45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4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www.nbpts.org</a:t>
            </a:r>
            <a:r>
              <a:rPr lang="en-US" dirty="0"/>
              <a:t>/wp-content/uploads/2021/10/Ethical-Guidelines-Candidate-Support-1.pdf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BFC13-FDF4-2047-B18B-66DBBF7F45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1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/>
                </a:solidFill>
              </a:rPr>
              <a:t>How do I maintain </a:t>
            </a:r>
            <a:r>
              <a:rPr lang="en-US" sz="1200" b="1" i="1" dirty="0">
                <a:solidFill>
                  <a:schemeClr val="accent2"/>
                </a:solidFill>
              </a:rPr>
              <a:t>Ethical feedback </a:t>
            </a:r>
            <a:r>
              <a:rPr lang="en-US" sz="1200" b="1" dirty="0">
                <a:solidFill>
                  <a:schemeClr val="accent2"/>
                </a:solidFill>
              </a:rPr>
              <a:t>in</a:t>
            </a:r>
            <a:r>
              <a:rPr lang="en-US" sz="1200" b="1" i="1" dirty="0">
                <a:solidFill>
                  <a:schemeClr val="accent2"/>
                </a:solidFill>
              </a:rPr>
              <a:t> Writing?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BFC13-FDF4-2047-B18B-66DBBF7F45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5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ethical feedback become effective?</a:t>
            </a:r>
          </a:p>
          <a:p>
            <a:r>
              <a:rPr lang="en-US" dirty="0"/>
              <a:t>What makes feedback effective?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BFC13-FDF4-2047-B18B-66DBBF7F45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54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Link to my feedback form for this session to go in chat: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Ethical Feedback Aug.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BFC13-FDF4-2047-B18B-66DBBF7F45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251FC-9B14-F7BC-66B1-68870D16A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61200A-9B82-88FF-2889-E6840043E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625C6-7886-3C7F-B84E-419DA77A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CC11-2EA1-DA4B-91DB-55C7B8E81160}" type="datetimeFigureOut">
              <a:rPr lang="en-US" smtClean="0"/>
              <a:t>7/25/22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A1B11-D518-C558-BA64-BE708DFC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6FC05-DC4F-D6B5-ACAA-134E647F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7CF4-CDA6-5C45-907F-7735EBA28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0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A24F7-552B-D386-BC98-517EACC46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7199C-9C6C-C8AF-7F43-AE070F19E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15609-DFCF-E5B6-1A4E-7275896B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CC11-2EA1-DA4B-91DB-55C7B8E81160}" type="datetimeFigureOut">
              <a:rPr lang="en-US" smtClean="0"/>
              <a:t>7/25/22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B1F9C-17A7-679E-DEAB-58618121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9F36C-FB19-86C4-61A9-4CA2BECE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7CF4-CDA6-5C45-907F-7735EBA28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A4C337-6196-2F39-D1AD-976857634B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58778-F90B-EDD9-E6E9-D7C4C584C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12BF4-A631-5915-CC52-DDB6B18C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CC11-2EA1-DA4B-91DB-55C7B8E81160}" type="datetimeFigureOut">
              <a:rPr lang="en-US" smtClean="0"/>
              <a:t>7/25/22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1DA05-90F6-8A0B-6ED5-C3830661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EBA07-AA55-355C-CE91-B12E40D6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7CF4-CDA6-5C45-907F-7735EBA28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37896-97D4-F880-64CF-FFA62AAF2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2478F-556A-1F97-F6D0-772F93B8B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81663-07F8-AD94-315A-B534A338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CC11-2EA1-DA4B-91DB-55C7B8E81160}" type="datetimeFigureOut">
              <a:rPr lang="en-US" smtClean="0"/>
              <a:t>7/25/22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B9670-08E8-6D62-D142-D2EEB411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A133C-440E-34DE-1EA9-5D5FFF46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7CF4-CDA6-5C45-907F-7735EBA28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8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790B3-B9B0-3E62-82B5-44CD4C24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C34A7-BAE7-1129-4BAA-C98A2874B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C7B07-F676-CC92-4835-CDC4101B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CC11-2EA1-DA4B-91DB-55C7B8E81160}" type="datetimeFigureOut">
              <a:rPr lang="en-US" smtClean="0"/>
              <a:t>7/25/22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46F50-6021-069B-7060-B9A6B5CE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F1C74-C48C-CDB3-E159-3EC26376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7CF4-CDA6-5C45-907F-7735EBA28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6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D385A-D659-71B7-1A89-73396949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D4C64-747A-BD25-518F-3D367D391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41F23-5813-4161-EEAE-3232DC9B7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98327-0EC0-A214-643E-DC731427A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CC11-2EA1-DA4B-91DB-55C7B8E81160}" type="datetimeFigureOut">
              <a:rPr lang="en-US" smtClean="0"/>
              <a:t>7/25/22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9C883-53C1-A8E9-144A-D7AE339A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AF1F4-0FD8-26AD-165F-B7F3FE72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7CF4-CDA6-5C45-907F-7735EBA28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5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95F76-7133-9485-006D-B63AFB1F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3E2D5-60C2-7A5E-C53C-6E3CD84BC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222A6-3668-7214-C16A-775D57A10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040A1-F743-CAA3-A34B-352EF92A0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42163-5BC4-7728-89CA-EFD9CA8737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6FBF05-39DD-A394-0FD6-45D5BD784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CC11-2EA1-DA4B-91DB-55C7B8E81160}" type="datetimeFigureOut">
              <a:rPr lang="en-US" smtClean="0"/>
              <a:t>7/25/22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7D0800-13AD-5A14-1311-D31D6B34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4B48F-49A9-D2E3-6719-605AABE5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7CF4-CDA6-5C45-907F-7735EBA28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5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51EDC-CEDB-C56D-F1F3-AE8E3061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77109-556F-B40E-FDFE-75AB236DD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CC11-2EA1-DA4B-91DB-55C7B8E81160}" type="datetimeFigureOut">
              <a:rPr lang="en-US" smtClean="0"/>
              <a:t>7/25/22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21985-B40B-7234-D960-B864B3324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E9DE8-D7C7-20D6-AA7B-7FFE08B7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7CF4-CDA6-5C45-907F-7735EBA28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0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EDB8D0-DE7D-A55A-79FD-C5CBCD58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CC11-2EA1-DA4B-91DB-55C7B8E81160}" type="datetimeFigureOut">
              <a:rPr lang="en-US" smtClean="0"/>
              <a:t>7/25/22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DCCA00-47B8-D6BF-EA1C-1B62FFCA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20681-565F-CE5D-0635-996D8E1B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7CF4-CDA6-5C45-907F-7735EBA28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3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8A8F-FEAD-005B-5B08-5F996FA7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6879C-3D88-26A6-E145-A33589CC8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F0F2D-7942-A16C-FD57-C0D33FC9A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D2B20-BB6B-5903-0479-C0BE814FF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CC11-2EA1-DA4B-91DB-55C7B8E81160}" type="datetimeFigureOut">
              <a:rPr lang="en-US" smtClean="0"/>
              <a:t>7/25/22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6D582-8AB3-9CF5-2E9B-59653AC5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E065E-64A2-720C-DFF8-2C6EEDCD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7CF4-CDA6-5C45-907F-7735EBA28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6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06DA-D4AB-F4B1-8377-D9B6EC530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2EC41-87BE-091E-29D2-062E7225D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4090F-5707-A2EC-B67B-6B6710EBE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A14D2-E1A4-3A00-36F8-3BA79218A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CC11-2EA1-DA4B-91DB-55C7B8E81160}" type="datetimeFigureOut">
              <a:rPr lang="en-US" smtClean="0"/>
              <a:t>7/25/22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16EA1-F107-8B6F-0F98-58865B3DF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372CA-2CCD-B010-0B5F-11F671840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7CF4-CDA6-5C45-907F-7735EBA28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9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accent4">
                <a:lumMod val="50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18000">
              <a:schemeClr val="accent1">
                <a:lumMod val="45000"/>
                <a:lumOff val="55000"/>
              </a:schemeClr>
            </a:gs>
            <a:gs pos="33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6A7E7-E2CF-7977-ED8A-7789FA45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2A599-C546-803B-9E17-630149E87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23BBE-338C-CA82-B799-6B37109A3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CC11-2EA1-DA4B-91DB-55C7B8E81160}" type="datetimeFigureOut">
              <a:rPr lang="en-US" smtClean="0"/>
              <a:t>7/25/22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5D776-380A-9139-0226-D676A5A55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AA257-FD2B-D5B4-CD58-5D63DC365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87CF4-CDA6-5C45-907F-7735EBA28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9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recipe-label-icon-symbol-spoon-575434/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amera lens with reflections on wooden table">
            <a:extLst>
              <a:ext uri="{FF2B5EF4-FFF2-40B4-BE49-F238E27FC236}">
                <a16:creationId xmlns:a16="http://schemas.microsoft.com/office/drawing/2014/main" id="{B4A48212-A7F4-779D-9EBB-3D57E2F2D9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4D457-B0BA-7764-659B-BE4251C26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7299" y="325550"/>
            <a:ext cx="721838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rgbClr val="73FDD6"/>
                </a:solidFill>
              </a:rPr>
              <a:t>Ethical Feedback </a:t>
            </a:r>
            <a:br>
              <a:rPr lang="en-US" sz="5200" b="1" dirty="0">
                <a:solidFill>
                  <a:srgbClr val="73FDD6"/>
                </a:solidFill>
              </a:rPr>
            </a:br>
            <a:r>
              <a:rPr lang="en-US" sz="5200" b="1" dirty="0">
                <a:solidFill>
                  <a:srgbClr val="73FDD6"/>
                </a:solidFill>
              </a:rPr>
              <a:t>using a </a:t>
            </a:r>
            <a:br>
              <a:rPr lang="en-US" sz="5200" b="1" dirty="0">
                <a:solidFill>
                  <a:srgbClr val="73FDD6"/>
                </a:solidFill>
              </a:rPr>
            </a:br>
            <a:r>
              <a:rPr lang="en-US" sz="5200" b="1" dirty="0">
                <a:solidFill>
                  <a:srgbClr val="73FDD6"/>
                </a:solidFill>
              </a:rPr>
              <a:t>Facilitator Lens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C8456-E786-992A-B66A-5983100EF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3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amera lens with reflections on wooden table">
            <a:extLst>
              <a:ext uri="{FF2B5EF4-FFF2-40B4-BE49-F238E27FC236}">
                <a16:creationId xmlns:a16="http://schemas.microsoft.com/office/drawing/2014/main" id="{B4A48212-A7F4-779D-9EBB-3D57E2F2D9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663" b="-1"/>
          <a:stretch/>
        </p:blipFill>
        <p:spPr>
          <a:xfrm>
            <a:off x="0" y="16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54D457-B0BA-7764-659B-BE4251C26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br>
              <a:rPr lang="en-US" sz="4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C8456-E786-992A-B66A-5983100EF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293571"/>
            <a:ext cx="4827934" cy="98209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Creating a recipe for effective feedback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53BC35F-0201-C951-0684-A55BDB6935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1" b="80"/>
          <a:stretch/>
        </p:blipFill>
        <p:spPr>
          <a:xfrm>
            <a:off x="8321134" y="1205191"/>
            <a:ext cx="3766927" cy="321811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D8F06D-1F8D-4C79-8A24-75651FEB90AC}"/>
              </a:ext>
            </a:extLst>
          </p:cNvPr>
          <p:cNvSpPr txBox="1"/>
          <p:nvPr/>
        </p:nvSpPr>
        <p:spPr>
          <a:xfrm>
            <a:off x="5115339" y="0"/>
            <a:ext cx="65563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5000" b="1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7783D4-5683-DC3D-34DA-2A6AB246D050}"/>
              </a:ext>
            </a:extLst>
          </p:cNvPr>
          <p:cNvSpPr txBox="1"/>
          <p:nvPr/>
        </p:nvSpPr>
        <p:spPr>
          <a:xfrm>
            <a:off x="103939" y="212035"/>
            <a:ext cx="74307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accent6">
                    <a:lumMod val="50000"/>
                  </a:schemeClr>
                </a:solidFill>
              </a:rPr>
              <a:t>How does building a relationship assist in providing ethical written feedback?</a:t>
            </a:r>
          </a:p>
        </p:txBody>
      </p:sp>
    </p:spTree>
    <p:extLst>
      <p:ext uri="{BB962C8B-B14F-4D97-AF65-F5344CB8AC3E}">
        <p14:creationId xmlns:p14="http://schemas.microsoft.com/office/powerpoint/2010/main" val="14273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amera lens with reflections on wooden table">
            <a:extLst>
              <a:ext uri="{FF2B5EF4-FFF2-40B4-BE49-F238E27FC236}">
                <a16:creationId xmlns:a16="http://schemas.microsoft.com/office/drawing/2014/main" id="{B4A48212-A7F4-779D-9EBB-3D57E2F2D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266859"/>
            <a:ext cx="12191999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4D457-B0BA-7764-659B-BE4251C26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7299" y="325550"/>
            <a:ext cx="721838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400" b="1" i="1">
                <a:solidFill>
                  <a:schemeClr val="accent4"/>
                </a:solidFill>
              </a:rPr>
              <a:t>Mentor Coach Training Dates</a:t>
            </a:r>
            <a:br>
              <a:rPr lang="en-US" sz="5400" b="1" i="1">
                <a:solidFill>
                  <a:schemeClr val="accent4"/>
                </a:solidFill>
              </a:rPr>
            </a:b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C8456-E786-992A-B66A-5983100EF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8513" y="4072043"/>
            <a:ext cx="7953487" cy="21351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November 5, 2022  New</a:t>
            </a:r>
          </a:p>
          <a:p>
            <a:pPr algn="l"/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January 12, 2023    New</a:t>
            </a:r>
          </a:p>
          <a:p>
            <a:pPr algn="l"/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January 28, 2023    Readers Refresher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2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7C4B-2893-4122-27E0-639B3ADD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5E0E7-1920-F8E6-D020-19916CE9E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from this breakout gave you insight into maintaining ethical feedback?</a:t>
            </a:r>
          </a:p>
          <a:p>
            <a:endParaRPr lang="en-US" dirty="0"/>
          </a:p>
          <a:p>
            <a:r>
              <a:rPr lang="en-US" dirty="0"/>
              <a:t>What do you envision you may need to further your development of ethical feedback?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9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2E32-188A-1A5D-87F4-A1E936D1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3D661-2D51-1412-9861-A875EFA91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6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EFFB1-6458-228E-FB35-C4A10AB5B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811"/>
            <a:ext cx="10515600" cy="2126112"/>
          </a:xfrm>
        </p:spPr>
        <p:txBody>
          <a:bodyPr>
            <a:normAutofit/>
          </a:bodyPr>
          <a:lstStyle/>
          <a:p>
            <a:pPr algn="ctr"/>
            <a:r>
              <a:rPr lang="en-US" sz="5000" b="1" cap="all" dirty="0">
                <a:solidFill>
                  <a:schemeClr val="accent2">
                    <a:lumMod val="50000"/>
                  </a:schemeClr>
                </a:solidFill>
              </a:rPr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5F235-E622-DF03-4C15-15114A01F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5499"/>
            <a:ext cx="10515600" cy="4041464"/>
          </a:xfrm>
        </p:spPr>
        <p:txBody>
          <a:bodyPr/>
          <a:lstStyle/>
          <a:p>
            <a:r>
              <a:rPr lang="en-US" sz="3000" b="1" dirty="0">
                <a:solidFill>
                  <a:schemeClr val="accent2">
                    <a:lumMod val="50000"/>
                  </a:schemeClr>
                </a:solidFill>
              </a:rPr>
              <a:t>Develop an Awareness through discussion and sharing of ideas in order to maintain Ethical Written feedback </a:t>
            </a:r>
          </a:p>
          <a:p>
            <a:endParaRPr lang="en-US" sz="3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000" b="1" dirty="0">
                <a:solidFill>
                  <a:schemeClr val="accent2">
                    <a:lumMod val="50000"/>
                  </a:schemeClr>
                </a:solidFill>
              </a:rPr>
              <a:t>Confirm and Extend how building the relationship supports Effective Ethical Feedback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Man signing a document">
            <a:extLst>
              <a:ext uri="{FF2B5EF4-FFF2-40B4-BE49-F238E27FC236}">
                <a16:creationId xmlns:a16="http://schemas.microsoft.com/office/drawing/2014/main" id="{EB68B9D6-B247-4C3C-7C77-B17806E9D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057" y="325335"/>
            <a:ext cx="2251761" cy="1690688"/>
          </a:xfrm>
          <a:prstGeom prst="rect">
            <a:avLst/>
          </a:prstGeom>
        </p:spPr>
      </p:pic>
      <p:pic>
        <p:nvPicPr>
          <p:cNvPr id="10" name="Picture 9" descr="Two blank speech balloons">
            <a:extLst>
              <a:ext uri="{FF2B5EF4-FFF2-40B4-BE49-F238E27FC236}">
                <a16:creationId xmlns:a16="http://schemas.microsoft.com/office/drawing/2014/main" id="{296FECCA-59AF-DBE8-EB88-DAABB18A2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5" y="4798944"/>
            <a:ext cx="2199861" cy="149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1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4D457-B0BA-7764-659B-BE4251C26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br>
              <a:rPr lang="en-US" sz="48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C8456-E786-992A-B66A-5983100EF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821" y="5550568"/>
            <a:ext cx="6465286" cy="60255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2000" kern="1200">
              <a:solidFill>
                <a:srgbClr val="E7E6E6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Camera lens with reflections on wooden table">
            <a:extLst>
              <a:ext uri="{FF2B5EF4-FFF2-40B4-BE49-F238E27FC236}">
                <a16:creationId xmlns:a16="http://schemas.microsoft.com/office/drawing/2014/main" id="{B4A48212-A7F4-779D-9EBB-3D57E2F2D9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312" b="-2"/>
          <a:stretch/>
        </p:blipFill>
        <p:spPr>
          <a:xfrm>
            <a:off x="317635" y="321733"/>
            <a:ext cx="3101426" cy="4632650"/>
          </a:xfrm>
          <a:prstGeom prst="rect">
            <a:avLst/>
          </a:prstGeom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D5BFA47F-DC7B-C70C-90AC-7152557200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7" r="11652" b="-4"/>
          <a:stretch/>
        </p:blipFill>
        <p:spPr>
          <a:xfrm>
            <a:off x="3724555" y="321733"/>
            <a:ext cx="3379451" cy="2850422"/>
          </a:xfrm>
          <a:prstGeom prst="rect">
            <a:avLst/>
          </a:prstGeom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9BBAB26D-5DA8-6065-7385-5A0D17E5EC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30" b="5"/>
          <a:stretch/>
        </p:blipFill>
        <p:spPr>
          <a:xfrm>
            <a:off x="7951517" y="302545"/>
            <a:ext cx="3535590" cy="29858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29FF57-69E5-99AE-A1C2-C15E35FC6BD5}"/>
              </a:ext>
            </a:extLst>
          </p:cNvPr>
          <p:cNvSpPr txBox="1"/>
          <p:nvPr/>
        </p:nvSpPr>
        <p:spPr>
          <a:xfrm>
            <a:off x="5486399" y="4206870"/>
            <a:ext cx="60526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500" b="1" i="1" dirty="0">
                <a:solidFill>
                  <a:srgbClr val="73FDD6"/>
                </a:solidFill>
              </a:rPr>
              <a:t>Policy Guidelines</a:t>
            </a:r>
          </a:p>
          <a:p>
            <a:pPr>
              <a:spcAft>
                <a:spcPts val="600"/>
              </a:spcAft>
            </a:pPr>
            <a:r>
              <a:rPr lang="en-US" sz="3500" b="1" i="1" dirty="0">
                <a:solidFill>
                  <a:srgbClr val="73FDD6"/>
                </a:solidFill>
              </a:rPr>
              <a:t> for Ethical Candidate Support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8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amera lens with reflections on wooden table">
            <a:extLst>
              <a:ext uri="{FF2B5EF4-FFF2-40B4-BE49-F238E27FC236}">
                <a16:creationId xmlns:a16="http://schemas.microsoft.com/office/drawing/2014/main" id="{B4A48212-A7F4-779D-9EBB-3D57E2F2D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54D457-B0BA-7764-659B-BE4251C26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br>
              <a:rPr lang="en-US" sz="4000" b="1" i="1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36C8456-E786-992A-B66A-5983100EF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459" y="463826"/>
            <a:ext cx="6973955" cy="59502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500" b="1" i="1" dirty="0">
                <a:solidFill>
                  <a:schemeClr val="accent2"/>
                </a:solidFill>
                <a:uFill>
                  <a:solidFill>
                    <a:schemeClr val="bg1"/>
                  </a:solidFill>
                </a:uFill>
              </a:rPr>
              <a:t>Maintain</a:t>
            </a:r>
            <a:r>
              <a:rPr lang="en-US" sz="2500" b="1" dirty="0">
                <a:solidFill>
                  <a:schemeClr val="accent2"/>
                </a:solidFill>
                <a:uFill>
                  <a:solidFill>
                    <a:schemeClr val="bg1"/>
                  </a:solidFill>
                </a:uFill>
              </a:rPr>
              <a:t> </a:t>
            </a:r>
            <a:r>
              <a:rPr lang="en-US" sz="2500" b="1" dirty="0">
                <a:solidFill>
                  <a:schemeClr val="accent2"/>
                </a:solidFill>
              </a:rPr>
              <a:t>a clear distinction between personal opinions and NBPTS policies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500" b="1" dirty="0">
              <a:solidFill>
                <a:schemeClr val="accent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500" b="1" i="1" dirty="0">
                <a:solidFill>
                  <a:schemeClr val="accent2"/>
                </a:solidFill>
              </a:rPr>
              <a:t>Provide</a:t>
            </a:r>
            <a:r>
              <a:rPr lang="en-US" sz="2500" b="1" dirty="0">
                <a:solidFill>
                  <a:schemeClr val="accent2"/>
                </a:solidFill>
              </a:rPr>
              <a:t>  assistance in a manner that is honest, knowledgeable, constructive, professional, and nonjudgmental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500" b="1" dirty="0">
              <a:solidFill>
                <a:schemeClr val="accent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500" b="1" i="1" dirty="0">
                <a:solidFill>
                  <a:schemeClr val="accent2"/>
                </a:solidFill>
              </a:rPr>
              <a:t>Communicate</a:t>
            </a:r>
            <a:r>
              <a:rPr lang="en-US" sz="2500" b="1" dirty="0">
                <a:solidFill>
                  <a:schemeClr val="accent2"/>
                </a:solidFill>
              </a:rPr>
              <a:t> high expectations that encourage self-discovery while promoting honesty, integrity, and trust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500" b="1" dirty="0">
              <a:solidFill>
                <a:schemeClr val="accent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500" b="1" i="1" dirty="0">
                <a:solidFill>
                  <a:schemeClr val="accent2"/>
                </a:solidFill>
              </a:rPr>
              <a:t>Ask</a:t>
            </a:r>
            <a:r>
              <a:rPr lang="en-US" sz="2500" b="1" dirty="0">
                <a:solidFill>
                  <a:schemeClr val="accent2"/>
                </a:solidFill>
              </a:rPr>
              <a:t> </a:t>
            </a:r>
            <a:r>
              <a:rPr lang="en-US" sz="2500" b="1" i="1" dirty="0">
                <a:solidFill>
                  <a:schemeClr val="accent2"/>
                </a:solidFill>
              </a:rPr>
              <a:t>questions</a:t>
            </a:r>
            <a:r>
              <a:rPr lang="en-US" sz="2500" b="1" dirty="0">
                <a:solidFill>
                  <a:schemeClr val="accent2"/>
                </a:solidFill>
              </a:rPr>
              <a:t> that probe ideas and help candidates clarify their views and beliefs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500" b="1" dirty="0">
              <a:solidFill>
                <a:schemeClr val="accent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accent2"/>
                </a:solidFill>
              </a:rPr>
              <a:t> </a:t>
            </a:r>
            <a:r>
              <a:rPr lang="en-US" sz="2500" b="1" i="1" dirty="0">
                <a:solidFill>
                  <a:schemeClr val="accent2"/>
                </a:solidFill>
              </a:rPr>
              <a:t>Encourage</a:t>
            </a:r>
            <a:r>
              <a:rPr lang="en-US" sz="2500" b="1" dirty="0">
                <a:solidFill>
                  <a:schemeClr val="accent2"/>
                </a:solidFill>
              </a:rPr>
              <a:t> deep analysis and reflection based on evidence collected in the classroom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8F06D-1F8D-4C79-8A24-75651FEB90AC}"/>
              </a:ext>
            </a:extLst>
          </p:cNvPr>
          <p:cNvSpPr txBox="1"/>
          <p:nvPr/>
        </p:nvSpPr>
        <p:spPr>
          <a:xfrm>
            <a:off x="334615" y="2919153"/>
            <a:ext cx="4318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How do I.…..</a:t>
            </a:r>
            <a:endParaRPr lang="en-US" sz="5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74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4D457-B0BA-7764-659B-BE4251C26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707132"/>
            <a:ext cx="3667125" cy="2387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br>
              <a:rPr lang="en-US" sz="3500" b="1" i="1">
                <a:solidFill>
                  <a:schemeClr val="bg1"/>
                </a:solidFill>
              </a:rPr>
            </a:br>
            <a:endParaRPr lang="en-US" sz="35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C8456-E786-992A-B66A-5983100EF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1496" y="463826"/>
            <a:ext cx="8521147" cy="6069493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2"/>
                </a:solidFill>
                <a:uFill>
                  <a:solidFill>
                    <a:schemeClr val="bg1"/>
                  </a:solidFill>
                </a:uFill>
              </a:rPr>
              <a:t>Maintain </a:t>
            </a:r>
            <a:r>
              <a:rPr lang="en-US" sz="4000" b="1" dirty="0">
                <a:solidFill>
                  <a:schemeClr val="accent2"/>
                </a:solidFill>
              </a:rPr>
              <a:t>a clear distinction between personal opinions and NBPTS policies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accent2"/>
              </a:solidFill>
            </a:endParaRPr>
          </a:p>
        </p:txBody>
      </p:sp>
      <p:pic>
        <p:nvPicPr>
          <p:cNvPr id="14" name="Picture 4" descr="Camera lens with reflections on wooden table">
            <a:extLst>
              <a:ext uri="{FF2B5EF4-FFF2-40B4-BE49-F238E27FC236}">
                <a16:creationId xmlns:a16="http://schemas.microsoft.com/office/drawing/2014/main" id="{B4A48212-A7F4-779D-9EBB-3D57E2F2D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2" b="-1"/>
          <a:stretch/>
        </p:blipFill>
        <p:spPr>
          <a:xfrm>
            <a:off x="126207" y="2527232"/>
            <a:ext cx="3667122" cy="252827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96001" y="3209925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7D8F06D-1F8D-4C79-8A24-75651FEB90AC}"/>
              </a:ext>
            </a:extLst>
          </p:cNvPr>
          <p:cNvSpPr txBox="1"/>
          <p:nvPr/>
        </p:nvSpPr>
        <p:spPr>
          <a:xfrm>
            <a:off x="5645424" y="3614694"/>
            <a:ext cx="4943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3500" b="1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4500" b="1" i="1" dirty="0">
                <a:solidFill>
                  <a:schemeClr val="accent2"/>
                </a:solidFill>
              </a:rPr>
              <a:t>How do I….</a:t>
            </a:r>
          </a:p>
          <a:p>
            <a:pPr>
              <a:spcAft>
                <a:spcPts val="600"/>
              </a:spcAft>
            </a:pPr>
            <a:endParaRPr lang="en-US" sz="5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3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4D457-B0BA-7764-659B-BE4251C26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707132"/>
            <a:ext cx="3667125" cy="2387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br>
              <a:rPr lang="en-US" sz="3500" b="1" i="1" dirty="0">
                <a:solidFill>
                  <a:schemeClr val="bg1"/>
                </a:solidFill>
              </a:rPr>
            </a:b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C8456-E786-992A-B66A-5983100EF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635" y="3544193"/>
            <a:ext cx="11528770" cy="6627614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accent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2"/>
                </a:solidFill>
              </a:rPr>
              <a:t>Provide  assistance in a manner that is honest, knowledgeable, constructive, professional, and nonjudgmental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accent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accent2"/>
              </a:solidFill>
            </a:endParaRPr>
          </a:p>
        </p:txBody>
      </p:sp>
      <p:pic>
        <p:nvPicPr>
          <p:cNvPr id="14" name="Picture 4" descr="Camera lens with reflections on wooden table">
            <a:extLst>
              <a:ext uri="{FF2B5EF4-FFF2-40B4-BE49-F238E27FC236}">
                <a16:creationId xmlns:a16="http://schemas.microsoft.com/office/drawing/2014/main" id="{B4A48212-A7F4-779D-9EBB-3D57E2F2D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2" b="-1"/>
          <a:stretch/>
        </p:blipFill>
        <p:spPr>
          <a:xfrm>
            <a:off x="563528" y="115193"/>
            <a:ext cx="4718321" cy="3253022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96001" y="3209925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7D8F06D-1F8D-4C79-8A24-75651FEB90AC}"/>
              </a:ext>
            </a:extLst>
          </p:cNvPr>
          <p:cNvSpPr txBox="1"/>
          <p:nvPr/>
        </p:nvSpPr>
        <p:spPr>
          <a:xfrm>
            <a:off x="410817" y="4293704"/>
            <a:ext cx="3533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3500" b="1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endParaRPr lang="en-US" sz="5000" b="1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0E0BF-E614-7789-F9CC-8AA08F7776D1}"/>
              </a:ext>
            </a:extLst>
          </p:cNvPr>
          <p:cNvSpPr txBox="1"/>
          <p:nvPr/>
        </p:nvSpPr>
        <p:spPr>
          <a:xfrm>
            <a:off x="6682304" y="1266409"/>
            <a:ext cx="32070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accent2"/>
                </a:solidFill>
              </a:rPr>
              <a:t>How do I….</a:t>
            </a:r>
          </a:p>
        </p:txBody>
      </p:sp>
    </p:spTree>
    <p:extLst>
      <p:ext uri="{BB962C8B-B14F-4D97-AF65-F5344CB8AC3E}">
        <p14:creationId xmlns:p14="http://schemas.microsoft.com/office/powerpoint/2010/main" val="267188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4D457-B0BA-7764-659B-BE4251C26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949" y="986400"/>
            <a:ext cx="6652590" cy="1561806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l"/>
            <a:r>
              <a:rPr lang="en-US" sz="5000" b="1" i="1" dirty="0">
                <a:solidFill>
                  <a:schemeClr val="accent2"/>
                </a:solidFill>
              </a:rPr>
              <a:t>How do I….</a:t>
            </a:r>
            <a:br>
              <a:rPr lang="en-US" sz="3600" b="1" i="1" dirty="0">
                <a:solidFill>
                  <a:schemeClr val="accent2"/>
                </a:solidFill>
              </a:rPr>
            </a:br>
            <a:br>
              <a:rPr lang="en-US" sz="3500" b="1" i="1" dirty="0">
                <a:solidFill>
                  <a:schemeClr val="bg1"/>
                </a:solidFill>
              </a:rPr>
            </a:b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C8456-E786-992A-B66A-5983100EF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618" y="3209925"/>
            <a:ext cx="11004999" cy="3323394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accent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2"/>
                </a:solidFill>
              </a:rPr>
              <a:t>Communicate high expectations that encourage self-discovery while promoting honesty, integrity, and trust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accent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accent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accent2"/>
              </a:solidFill>
            </a:endParaRPr>
          </a:p>
        </p:txBody>
      </p:sp>
      <p:pic>
        <p:nvPicPr>
          <p:cNvPr id="14" name="Picture 4" descr="Camera lens with reflections on wooden table">
            <a:extLst>
              <a:ext uri="{FF2B5EF4-FFF2-40B4-BE49-F238E27FC236}">
                <a16:creationId xmlns:a16="http://schemas.microsoft.com/office/drawing/2014/main" id="{B4A48212-A7F4-779D-9EBB-3D57E2F2D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2" b="-1"/>
          <a:stretch/>
        </p:blipFill>
        <p:spPr>
          <a:xfrm>
            <a:off x="5287618" y="527605"/>
            <a:ext cx="2930765" cy="2020601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96001" y="3209925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7D8F06D-1F8D-4C79-8A24-75651FEB90AC}"/>
              </a:ext>
            </a:extLst>
          </p:cNvPr>
          <p:cNvSpPr txBox="1"/>
          <p:nvPr/>
        </p:nvSpPr>
        <p:spPr>
          <a:xfrm>
            <a:off x="1457739" y="4394272"/>
            <a:ext cx="3533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3500" b="1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endParaRPr lang="en-US" sz="5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4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4D457-B0BA-7764-659B-BE4251C26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707132"/>
            <a:ext cx="3667125" cy="2387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br>
              <a:rPr lang="en-US" sz="3500" b="1" i="1">
                <a:solidFill>
                  <a:schemeClr val="bg1"/>
                </a:solidFill>
              </a:rPr>
            </a:br>
            <a:endParaRPr lang="en-US" sz="35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C8456-E786-992A-B66A-5983100EF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9374" y="596348"/>
            <a:ext cx="10038832" cy="5936971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accent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2"/>
                </a:solidFill>
              </a:rPr>
              <a:t>Ask questions that probe ideas and help candidates clarify their views and beliefs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accent2"/>
              </a:solidFill>
            </a:endParaRPr>
          </a:p>
          <a:p>
            <a:pPr algn="l"/>
            <a:r>
              <a:rPr lang="en-US" sz="40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4" name="Picture 4" descr="Camera lens with reflections on wooden table">
            <a:extLst>
              <a:ext uri="{FF2B5EF4-FFF2-40B4-BE49-F238E27FC236}">
                <a16:creationId xmlns:a16="http://schemas.microsoft.com/office/drawing/2014/main" id="{B4A48212-A7F4-779D-9EBB-3D57E2F2D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2" b="-1"/>
          <a:stretch/>
        </p:blipFill>
        <p:spPr>
          <a:xfrm>
            <a:off x="6580015" y="3205516"/>
            <a:ext cx="4718321" cy="3253022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96001" y="3209925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7D8F06D-1F8D-4C79-8A24-75651FEB90AC}"/>
              </a:ext>
            </a:extLst>
          </p:cNvPr>
          <p:cNvSpPr txBox="1"/>
          <p:nvPr/>
        </p:nvSpPr>
        <p:spPr>
          <a:xfrm>
            <a:off x="410817" y="4293704"/>
            <a:ext cx="353360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3500" b="1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4500" b="1" dirty="0">
                <a:solidFill>
                  <a:schemeClr val="accent2"/>
                </a:solidFill>
              </a:rPr>
              <a:t>How do I….</a:t>
            </a:r>
          </a:p>
        </p:txBody>
      </p:sp>
    </p:spTree>
    <p:extLst>
      <p:ext uri="{BB962C8B-B14F-4D97-AF65-F5344CB8AC3E}">
        <p14:creationId xmlns:p14="http://schemas.microsoft.com/office/powerpoint/2010/main" val="109141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4D457-B0BA-7764-659B-BE4251C26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707132"/>
            <a:ext cx="3667125" cy="2387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br>
              <a:rPr lang="en-US" sz="3500" b="1" i="1">
                <a:solidFill>
                  <a:schemeClr val="bg1"/>
                </a:solidFill>
              </a:rPr>
            </a:br>
            <a:endParaRPr lang="en-US" sz="35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C8456-E786-992A-B66A-5983100EF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4991" y="-324680"/>
            <a:ext cx="9070802" cy="6858000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accent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accent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2"/>
                </a:solidFill>
              </a:rPr>
              <a:t> Encourage deep analysis and reflection based on evidence collected in the classroom</a:t>
            </a:r>
          </a:p>
        </p:txBody>
      </p:sp>
      <p:pic>
        <p:nvPicPr>
          <p:cNvPr id="14" name="Picture 4" descr="Camera lens with reflections on wooden table">
            <a:extLst>
              <a:ext uri="{FF2B5EF4-FFF2-40B4-BE49-F238E27FC236}">
                <a16:creationId xmlns:a16="http://schemas.microsoft.com/office/drawing/2014/main" id="{B4A48212-A7F4-779D-9EBB-3D57E2F2D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2" b="-1"/>
          <a:stretch/>
        </p:blipFill>
        <p:spPr>
          <a:xfrm>
            <a:off x="566561" y="3745786"/>
            <a:ext cx="2937503" cy="2025246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96001" y="3209925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7D8F06D-1F8D-4C79-8A24-75651FEB90AC}"/>
              </a:ext>
            </a:extLst>
          </p:cNvPr>
          <p:cNvSpPr txBox="1"/>
          <p:nvPr/>
        </p:nvSpPr>
        <p:spPr>
          <a:xfrm>
            <a:off x="410817" y="4293704"/>
            <a:ext cx="3533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3500" b="1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endParaRPr lang="en-US" sz="5000" b="1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E8985-78AA-7B8F-6A03-285EAAFF4C03}"/>
              </a:ext>
            </a:extLst>
          </p:cNvPr>
          <p:cNvSpPr txBox="1"/>
          <p:nvPr/>
        </p:nvSpPr>
        <p:spPr>
          <a:xfrm>
            <a:off x="5274365" y="5141844"/>
            <a:ext cx="29732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accent2"/>
                </a:solidFill>
              </a:rPr>
              <a:t>How do I….</a:t>
            </a:r>
          </a:p>
        </p:txBody>
      </p:sp>
    </p:spTree>
    <p:extLst>
      <p:ext uri="{BB962C8B-B14F-4D97-AF65-F5344CB8AC3E}">
        <p14:creationId xmlns:p14="http://schemas.microsoft.com/office/powerpoint/2010/main" val="117300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B415C6100C1F4383203E1D4E251276" ma:contentTypeVersion="16" ma:contentTypeDescription="Create a new document." ma:contentTypeScope="" ma:versionID="f9f6e6eb6688507611964f797b370658">
  <xsd:schema xmlns:xsd="http://www.w3.org/2001/XMLSchema" xmlns:xs="http://www.w3.org/2001/XMLSchema" xmlns:p="http://schemas.microsoft.com/office/2006/metadata/properties" xmlns:ns1="http://schemas.microsoft.com/sharepoint/v3" xmlns:ns2="f5316fa8-a565-4986-89e6-79ad79884896" xmlns:ns3="1316951d-0445-4eb7-bf25-d24c368ab597" targetNamespace="http://schemas.microsoft.com/office/2006/metadata/properties" ma:root="true" ma:fieldsID="b026a54e8a99e99ddb6970c99688d4e9" ns1:_="" ns2:_="" ns3:_="">
    <xsd:import namespace="http://schemas.microsoft.com/sharepoint/v3"/>
    <xsd:import namespace="f5316fa8-a565-4986-89e6-79ad79884896"/>
    <xsd:import namespace="1316951d-0445-4eb7-bf25-d24c368ab5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16fa8-a565-4986-89e6-79ad798848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ea7019a-c3dc-464b-ba2f-0a559e8498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6951d-0445-4eb7-bf25-d24c368ab59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97776e6-4b4d-4b85-8a6d-accca7178ad7}" ma:internalName="TaxCatchAll" ma:showField="CatchAllData" ma:web="1316951d-0445-4eb7-bf25-d24c368ab5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84CA53-42C1-40F4-9DE4-110299891072}"/>
</file>

<file path=customXml/itemProps2.xml><?xml version="1.0" encoding="utf-8"?>
<ds:datastoreItem xmlns:ds="http://schemas.openxmlformats.org/officeDocument/2006/customXml" ds:itemID="{870DFF88-8B9E-49BA-91F5-7DC52AFE972F}"/>
</file>

<file path=docProps/app.xml><?xml version="1.0" encoding="utf-8"?>
<Properties xmlns="http://schemas.openxmlformats.org/officeDocument/2006/extended-properties" xmlns:vt="http://schemas.openxmlformats.org/officeDocument/2006/docPropsVTypes">
  <TotalTime>15649</TotalTime>
  <Words>353</Words>
  <Application>Microsoft Macintosh PowerPoint</Application>
  <PresentationFormat>Widescreen</PresentationFormat>
  <Paragraphs>67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Ethical Feedback  using a  Facilitator Lens</vt:lpstr>
      <vt:lpstr>Outcomes</vt:lpstr>
      <vt:lpstr> </vt:lpstr>
      <vt:lpstr> </vt:lpstr>
      <vt:lpstr> </vt:lpstr>
      <vt:lpstr> </vt:lpstr>
      <vt:lpstr>How do I….  </vt:lpstr>
      <vt:lpstr> </vt:lpstr>
      <vt:lpstr> </vt:lpstr>
      <vt:lpstr> </vt:lpstr>
      <vt:lpstr>Mentor Coach Training Dates </vt:lpstr>
      <vt:lpstr>Exit Survey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Written Feedback through a  Coaching Lens</dc:title>
  <dc:creator>Laura Newmeyer</dc:creator>
  <cp:lastModifiedBy>Laura Newmeyer</cp:lastModifiedBy>
  <cp:revision>9</cp:revision>
  <dcterms:created xsi:type="dcterms:W3CDTF">2022-07-23T19:59:22Z</dcterms:created>
  <dcterms:modified xsi:type="dcterms:W3CDTF">2022-08-03T19:16:34Z</dcterms:modified>
</cp:coreProperties>
</file>