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69" r:id="rId5"/>
    <p:sldId id="368" r:id="rId6"/>
    <p:sldId id="372" r:id="rId7"/>
    <p:sldId id="373" r:id="rId8"/>
    <p:sldId id="374" r:id="rId9"/>
    <p:sldId id="375" r:id="rId10"/>
    <p:sldId id="376" r:id="rId11"/>
    <p:sldId id="365" r:id="rId12"/>
    <p:sldId id="364" r:id="rId13"/>
  </p:sldIdLst>
  <p:sldSz cx="9144000" cy="6858000" type="screen4x3"/>
  <p:notesSz cx="7023100" cy="93091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Jennifer" initials="SJ" lastIdx="1" clrIdx="0">
    <p:extLst>
      <p:ext uri="{19B8F6BF-5375-455C-9EA6-DF929625EA0E}">
        <p15:presenceInfo xmlns:p15="http://schemas.microsoft.com/office/powerpoint/2012/main" userId="S::jsmit31@ilstu.edu::5a0e3ae3-30ef-4091-b88b-1545892eb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25553-B267-4015-8DDE-949D478FA3F1}" v="6" dt="2022-11-28T22:26:48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2" autoAdjust="0"/>
    <p:restoredTop sz="94415" autoAdjust="0"/>
  </p:normalViewPr>
  <p:slideViewPr>
    <p:cSldViewPr>
      <p:cViewPr varScale="1">
        <p:scale>
          <a:sx n="33" d="100"/>
          <a:sy n="33" d="100"/>
        </p:scale>
        <p:origin x="20" y="3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315"/>
    </p:cViewPr>
  </p:sorterViewPr>
  <p:notesViewPr>
    <p:cSldViewPr>
      <p:cViewPr varScale="1">
        <p:scale>
          <a:sx n="60" d="100"/>
          <a:sy n="60" d="100"/>
        </p:scale>
        <p:origin x="-2490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Jennifer" userId="5a0e3ae3-30ef-4091-b88b-1545892eb871" providerId="ADAL" clId="{3C625553-B267-4015-8DDE-949D478FA3F1}"/>
    <pc:docChg chg="custSel modSld">
      <pc:chgData name="Smith, Jennifer" userId="5a0e3ae3-30ef-4091-b88b-1545892eb871" providerId="ADAL" clId="{3C625553-B267-4015-8DDE-949D478FA3F1}" dt="2022-11-28T22:26:53.712" v="76" actId="1076"/>
      <pc:docMkLst>
        <pc:docMk/>
      </pc:docMkLst>
      <pc:sldChg chg="delSp modSp mod delAnim">
        <pc:chgData name="Smith, Jennifer" userId="5a0e3ae3-30ef-4091-b88b-1545892eb871" providerId="ADAL" clId="{3C625553-B267-4015-8DDE-949D478FA3F1}" dt="2022-11-28T22:26:53.712" v="76" actId="1076"/>
        <pc:sldMkLst>
          <pc:docMk/>
          <pc:sldMk cId="3559407633" sldId="364"/>
        </pc:sldMkLst>
        <pc:spChg chg="mod">
          <ac:chgData name="Smith, Jennifer" userId="5a0e3ae3-30ef-4091-b88b-1545892eb871" providerId="ADAL" clId="{3C625553-B267-4015-8DDE-949D478FA3F1}" dt="2022-11-28T21:31:56.536" v="66" actId="20577"/>
          <ac:spMkLst>
            <pc:docMk/>
            <pc:sldMk cId="3559407633" sldId="364"/>
            <ac:spMk id="113" creationId="{00000000-0000-0000-0000-000000000000}"/>
          </ac:spMkLst>
        </pc:spChg>
        <pc:picChg chg="del">
          <ac:chgData name="Smith, Jennifer" userId="5a0e3ae3-30ef-4091-b88b-1545892eb871" providerId="ADAL" clId="{3C625553-B267-4015-8DDE-949D478FA3F1}" dt="2022-11-28T22:25:47.596" v="75" actId="478"/>
          <ac:picMkLst>
            <pc:docMk/>
            <pc:sldMk cId="3559407633" sldId="364"/>
            <ac:picMk id="2" creationId="{95722573-6E70-40EB-94D7-DE201C09D46B}"/>
          </ac:picMkLst>
        </pc:picChg>
        <pc:picChg chg="mod">
          <ac:chgData name="Smith, Jennifer" userId="5a0e3ae3-30ef-4091-b88b-1545892eb871" providerId="ADAL" clId="{3C625553-B267-4015-8DDE-949D478FA3F1}" dt="2022-11-28T22:26:53.712" v="76" actId="1076"/>
          <ac:picMkLst>
            <pc:docMk/>
            <pc:sldMk cId="3559407633" sldId="364"/>
            <ac:picMk id="3" creationId="{D37D80A5-B3AB-494F-A8A7-4379E7F4E3B3}"/>
          </ac:picMkLst>
        </pc:picChg>
      </pc:sldChg>
      <pc:sldChg chg="delSp modSp mod delAnim">
        <pc:chgData name="Smith, Jennifer" userId="5a0e3ae3-30ef-4091-b88b-1545892eb871" providerId="ADAL" clId="{3C625553-B267-4015-8DDE-949D478FA3F1}" dt="2022-11-28T22:25:38.533" v="74" actId="1076"/>
        <pc:sldMkLst>
          <pc:docMk/>
          <pc:sldMk cId="1216047767" sldId="365"/>
        </pc:sldMkLst>
        <pc:spChg chg="mod">
          <ac:chgData name="Smith, Jennifer" userId="5a0e3ae3-30ef-4091-b88b-1545892eb871" providerId="ADAL" clId="{3C625553-B267-4015-8DDE-949D478FA3F1}" dt="2022-11-28T21:29:54.176" v="51" actId="20577"/>
          <ac:spMkLst>
            <pc:docMk/>
            <pc:sldMk cId="1216047767" sldId="365"/>
            <ac:spMk id="107" creationId="{00000000-0000-0000-0000-000000000000}"/>
          </ac:spMkLst>
        </pc:spChg>
        <pc:picChg chg="mod">
          <ac:chgData name="Smith, Jennifer" userId="5a0e3ae3-30ef-4091-b88b-1545892eb871" providerId="ADAL" clId="{3C625553-B267-4015-8DDE-949D478FA3F1}" dt="2022-11-28T22:25:38.533" v="74" actId="1076"/>
          <ac:picMkLst>
            <pc:docMk/>
            <pc:sldMk cId="1216047767" sldId="365"/>
            <ac:picMk id="2" creationId="{89E060D4-4C75-42DA-B609-39ECEFACB88E}"/>
          </ac:picMkLst>
        </pc:picChg>
        <pc:picChg chg="del">
          <ac:chgData name="Smith, Jennifer" userId="5a0e3ae3-30ef-4091-b88b-1545892eb871" providerId="ADAL" clId="{3C625553-B267-4015-8DDE-949D478FA3F1}" dt="2022-11-28T22:24:37.390" v="73" actId="478"/>
          <ac:picMkLst>
            <pc:docMk/>
            <pc:sldMk cId="1216047767" sldId="365"/>
            <ac:picMk id="3" creationId="{FA603E84-7551-4E27-A913-DAA0F070907E}"/>
          </ac:picMkLst>
        </pc:picChg>
      </pc:sldChg>
      <pc:sldChg chg="delSp modSp mod delAnim">
        <pc:chgData name="Smith, Jennifer" userId="5a0e3ae3-30ef-4091-b88b-1545892eb871" providerId="ADAL" clId="{3C625553-B267-4015-8DDE-949D478FA3F1}" dt="2022-11-28T22:19:35.216" v="70" actId="1076"/>
        <pc:sldMkLst>
          <pc:docMk/>
          <pc:sldMk cId="807639889" sldId="368"/>
        </pc:sldMkLst>
        <pc:spChg chg="mod">
          <ac:chgData name="Smith, Jennifer" userId="5a0e3ae3-30ef-4091-b88b-1545892eb871" providerId="ADAL" clId="{3C625553-B267-4015-8DDE-949D478FA3F1}" dt="2022-11-28T21:25:55.613" v="9" actId="13926"/>
          <ac:spMkLst>
            <pc:docMk/>
            <pc:sldMk cId="807639889" sldId="368"/>
            <ac:spMk id="61" creationId="{00000000-0000-0000-0000-000000000000}"/>
          </ac:spMkLst>
        </pc:spChg>
        <pc:picChg chg="mod">
          <ac:chgData name="Smith, Jennifer" userId="5a0e3ae3-30ef-4091-b88b-1545892eb871" providerId="ADAL" clId="{3C625553-B267-4015-8DDE-949D478FA3F1}" dt="2022-11-28T22:19:35.216" v="70" actId="1076"/>
          <ac:picMkLst>
            <pc:docMk/>
            <pc:sldMk cId="807639889" sldId="368"/>
            <ac:picMk id="2" creationId="{6D71AFBB-1127-4745-8AD3-ADC0E2E5019E}"/>
          </ac:picMkLst>
        </pc:picChg>
        <pc:picChg chg="del">
          <ac:chgData name="Smith, Jennifer" userId="5a0e3ae3-30ef-4091-b88b-1545892eb871" providerId="ADAL" clId="{3C625553-B267-4015-8DDE-949D478FA3F1}" dt="2022-11-28T22:18:51.934" v="69" actId="478"/>
          <ac:picMkLst>
            <pc:docMk/>
            <pc:sldMk cId="807639889" sldId="368"/>
            <ac:picMk id="3" creationId="{4060249A-2C3E-4A7C-953B-3D9768297AE4}"/>
          </ac:picMkLst>
        </pc:picChg>
      </pc:sldChg>
      <pc:sldChg chg="delSp modSp mod delAnim">
        <pc:chgData name="Smith, Jennifer" userId="5a0e3ae3-30ef-4091-b88b-1545892eb871" providerId="ADAL" clId="{3C625553-B267-4015-8DDE-949D478FA3F1}" dt="2022-11-28T22:18:19.478" v="68" actId="1076"/>
        <pc:sldMkLst>
          <pc:docMk/>
          <pc:sldMk cId="4054736051" sldId="369"/>
        </pc:sldMkLst>
        <pc:spChg chg="mod">
          <ac:chgData name="Smith, Jennifer" userId="5a0e3ae3-30ef-4091-b88b-1545892eb871" providerId="ADAL" clId="{3C625553-B267-4015-8DDE-949D478FA3F1}" dt="2022-11-28T21:25:31.775" v="3" actId="20577"/>
          <ac:spMkLst>
            <pc:docMk/>
            <pc:sldMk cId="4054736051" sldId="369"/>
            <ac:spMk id="54" creationId="{00000000-0000-0000-0000-000000000000}"/>
          </ac:spMkLst>
        </pc:spChg>
        <pc:spChg chg="mod">
          <ac:chgData name="Smith, Jennifer" userId="5a0e3ae3-30ef-4091-b88b-1545892eb871" providerId="ADAL" clId="{3C625553-B267-4015-8DDE-949D478FA3F1}" dt="2022-11-28T21:25:36.044" v="4" actId="20577"/>
          <ac:spMkLst>
            <pc:docMk/>
            <pc:sldMk cId="4054736051" sldId="369"/>
            <ac:spMk id="55" creationId="{00000000-0000-0000-0000-000000000000}"/>
          </ac:spMkLst>
        </pc:spChg>
        <pc:picChg chg="del">
          <ac:chgData name="Smith, Jennifer" userId="5a0e3ae3-30ef-4091-b88b-1545892eb871" providerId="ADAL" clId="{3C625553-B267-4015-8DDE-949D478FA3F1}" dt="2022-11-28T22:16:47.528" v="67" actId="478"/>
          <ac:picMkLst>
            <pc:docMk/>
            <pc:sldMk cId="4054736051" sldId="369"/>
            <ac:picMk id="2" creationId="{7EBAA694-DF7F-471D-BAF7-C00D17C8A31C}"/>
          </ac:picMkLst>
        </pc:picChg>
        <pc:picChg chg="mod">
          <ac:chgData name="Smith, Jennifer" userId="5a0e3ae3-30ef-4091-b88b-1545892eb871" providerId="ADAL" clId="{3C625553-B267-4015-8DDE-949D478FA3F1}" dt="2022-11-28T22:18:19.478" v="68" actId="1076"/>
          <ac:picMkLst>
            <pc:docMk/>
            <pc:sldMk cId="4054736051" sldId="369"/>
            <ac:picMk id="3" creationId="{5A99EEDE-8867-43DA-AD46-56CA73DB50C9}"/>
          </ac:picMkLst>
        </pc:picChg>
      </pc:sldChg>
      <pc:sldChg chg="delSp modSp mod delAnim">
        <pc:chgData name="Smith, Jennifer" userId="5a0e3ae3-30ef-4091-b88b-1545892eb871" providerId="ADAL" clId="{3C625553-B267-4015-8DDE-949D478FA3F1}" dt="2022-11-28T22:23:22.509" v="72" actId="1076"/>
        <pc:sldMkLst>
          <pc:docMk/>
          <pc:sldMk cId="3818525644" sldId="374"/>
        </pc:sldMkLst>
        <pc:spChg chg="mod">
          <ac:chgData name="Smith, Jennifer" userId="5a0e3ae3-30ef-4091-b88b-1545892eb871" providerId="ADAL" clId="{3C625553-B267-4015-8DDE-949D478FA3F1}" dt="2022-11-28T21:26:34.153" v="15" actId="20577"/>
          <ac:spMkLst>
            <pc:docMk/>
            <pc:sldMk cId="3818525644" sldId="374"/>
            <ac:spMk id="82" creationId="{00000000-0000-0000-0000-000000000000}"/>
          </ac:spMkLst>
        </pc:spChg>
        <pc:picChg chg="del">
          <ac:chgData name="Smith, Jennifer" userId="5a0e3ae3-30ef-4091-b88b-1545892eb871" providerId="ADAL" clId="{3C625553-B267-4015-8DDE-949D478FA3F1}" dt="2022-11-28T22:21:03.175" v="71" actId="478"/>
          <ac:picMkLst>
            <pc:docMk/>
            <pc:sldMk cId="3818525644" sldId="374"/>
            <ac:picMk id="2" creationId="{7D26080C-A571-4FA5-98E7-6B443A504733}"/>
          </ac:picMkLst>
        </pc:picChg>
        <pc:picChg chg="mod">
          <ac:chgData name="Smith, Jennifer" userId="5a0e3ae3-30ef-4091-b88b-1545892eb871" providerId="ADAL" clId="{3C625553-B267-4015-8DDE-949D478FA3F1}" dt="2022-11-28T22:23:22.509" v="72" actId="1076"/>
          <ac:picMkLst>
            <pc:docMk/>
            <pc:sldMk cId="3818525644" sldId="374"/>
            <ac:picMk id="3" creationId="{CB1A957D-0007-4BFA-A061-5B14745B1C5E}"/>
          </ac:picMkLst>
        </pc:picChg>
      </pc:sldChg>
      <pc:sldChg chg="modSp mod">
        <pc:chgData name="Smith, Jennifer" userId="5a0e3ae3-30ef-4091-b88b-1545892eb871" providerId="ADAL" clId="{3C625553-B267-4015-8DDE-949D478FA3F1}" dt="2022-11-28T21:28:39.837" v="37"/>
        <pc:sldMkLst>
          <pc:docMk/>
          <pc:sldMk cId="4167857224" sldId="375"/>
        </pc:sldMkLst>
        <pc:graphicFrameChg chg="mod modGraphic">
          <ac:chgData name="Smith, Jennifer" userId="5a0e3ae3-30ef-4091-b88b-1545892eb871" providerId="ADAL" clId="{3C625553-B267-4015-8DDE-949D478FA3F1}" dt="2022-11-28T21:28:39.837" v="37"/>
          <ac:graphicFrameMkLst>
            <pc:docMk/>
            <pc:sldMk cId="4167857224" sldId="375"/>
            <ac:graphicFrameMk id="89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7600C7-9AE1-4ABB-80C8-CEE1908BEB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02044-AB6D-4C4A-9815-E83208A1AD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6C74AC-EE26-4DDD-A709-B49CAF4F5E3E}" type="datetimeFigureOut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0B00-24E2-4F9E-9C70-E846B85DDB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9D7DB-5595-4E91-9DAE-0DE00B5EB1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938D24-AC6D-4787-8FBC-B895A841A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65CC68-1C4B-4D9D-9864-75F6D5B33F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035EE-46F1-4DF2-A4CF-6139E58416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87E7AF-7CD7-41B5-BEE8-6D57A2112753}" type="datetimeFigureOut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5EE0CB-BFD1-4BF8-8220-33117BA7C9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1B5D89F-F2BA-489C-A177-1AA371CFB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5A6F4-967D-4A7E-8879-CD6D9C50EC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5A253-6241-4092-80F6-80ACE1C63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A85FF0-15B0-4447-A05F-C89EFE0FD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20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83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db7e41a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db7e41a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81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db7e41a0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db7e41a0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06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db7e41a0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db7e41a0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0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db7e41a0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db7e41a0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01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db7e41a0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db7e41a0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92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db7e41a0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db7e41a0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81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db7e41a0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db7e41a0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346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db7e41a0a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db7e41a0a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61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NBR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5725"/>
            <a:ext cx="1981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8E17DD-FF7C-491A-8C89-681273D81D29}"/>
              </a:ext>
            </a:extLst>
          </p:cNvPr>
          <p:cNvSpPr/>
          <p:nvPr userDrawn="1"/>
        </p:nvSpPr>
        <p:spPr>
          <a:xfrm>
            <a:off x="533400" y="0"/>
            <a:ext cx="304800" cy="685800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5D567B6-5169-4976-85BA-17168CBD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0" y="6340475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09A3-F827-4CC4-9A7F-783F5C803F83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B5F47-5811-4A68-B830-B7CF2CB7C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9600" y="635635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AB830-3884-4C64-B78C-89FA89C80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2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624F-574D-4C2D-A941-8DA1BF1092BF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9BCC-CADB-45CD-A45E-9B1B6A098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6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E7B0-13E1-4A00-AEED-92C670FAEAAC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1D708-662F-435E-BA6B-CA581E2F1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1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11F03-838B-4382-89D1-E0576E911303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0CC-53C4-41E2-B9F4-6EED36AA3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8AD9BA3-F8C2-4109-B832-97A583430FDE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000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24;p5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899EAAC5-DCB1-4F6B-9F30-17B7D32D865D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24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130425"/>
            <a:ext cx="71628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ED42-F736-4139-A937-AEC703A9F75A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B107-8FB8-4A67-8B11-6BA58CED9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8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80BE-8265-4C24-A2B2-288F39BA662A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3D1C-CE12-410D-BDB5-28C387237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8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89311-5BB6-4353-BF8E-2F5768521CAC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CBBF-BA37-4E4E-9BA3-E67865EC7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4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BDCF-6255-474C-8FAE-A83B08514FB2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3964C-A20F-4691-92EC-428B9B12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6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1D99-B20B-4C95-A8E2-5B072C132E92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5F38-19B1-4997-8E3B-C44E3D06C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A72C-86E8-491D-AC41-46E96AEF541E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19791-5F03-415C-A3BF-BAA48C8DB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7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F5AD-9671-4E3D-82F0-779BFF8B4A2C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20DB-B278-4265-9886-E5E98A00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50EA-F66B-4E61-9DCE-8D982A7A50B4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21B1-F44F-4CBC-B7D1-D17CF2594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FFF48-5E41-411C-9DD4-8E24EA51A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ADB817-D226-4D88-BF53-CF45CEA6E71D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5A966-E757-40CB-9664-2391E94B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http://www.nbrc.illinoisstate.edu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D6CCA-F3A0-499D-8EF6-B4F7C611A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88528A-86C4-419E-8F6D-7B829FFC1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3" descr="NBRC log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981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C238D7-FEF6-4ABB-A3E7-E08F09AA6D36}"/>
              </a:ext>
            </a:extLst>
          </p:cNvPr>
          <p:cNvSpPr/>
          <p:nvPr/>
        </p:nvSpPr>
        <p:spPr>
          <a:xfrm>
            <a:off x="152400" y="228600"/>
            <a:ext cx="304800" cy="586740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5" r:id="rId13"/>
    <p:sldLayoutId id="214748434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https://nbrc.illinoisstate.edu/downloads/NBPTS%20Awareness%20Spring%2022%20Narrated.pptx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hyperlink" Target="https://www.oakpark.com/News/Articles/1-18-2019/D97-leads-state-in-'gold-standard'-teachers-/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hyperlink" Target="https://nbrc.illinoisstate.edu/professional-development/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hyperlink" Target="https://nbrc.illinoisstate.edu/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601825"/>
            <a:ext cx="8520600" cy="2052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600" b="1" dirty="0"/>
              <a:t>National Board Professional Development Schools for 2023-2024</a:t>
            </a:r>
            <a:endParaRPr sz="3600"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691375"/>
            <a:ext cx="8520600" cy="10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Jennifer Smith, Director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National Board Resource Center</a:t>
            </a:r>
            <a:endParaRPr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99EEDE-8867-43DA-AD46-56CA73DB5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867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3"/>
    </mc:Choice>
    <mc:Fallback xmlns="">
      <p:transition spd="slow" advTm="19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3" objId="2"/>
        <p14:stopEvt time="19943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"/>
              <a:t>Before continuing with this presentation: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33400" y="1302274"/>
            <a:ext cx="8298900" cy="5403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sz="2800" dirty="0"/>
              <a:t>If you are not familiar with National Board Certification for Teachers and Counselors, view </a:t>
            </a:r>
            <a:r>
              <a:rPr lang="en" sz="2800" b="1" dirty="0"/>
              <a:t>and listen</a:t>
            </a:r>
            <a:r>
              <a:rPr lang="en" sz="2800" dirty="0"/>
              <a:t> to the 2023-2024 NBPTS Awareness Presentation (</a:t>
            </a:r>
            <a:r>
              <a:rPr lang="en-US" sz="2800" dirty="0"/>
              <a:t>turn up your sound – 15 minutes)</a:t>
            </a:r>
            <a:r>
              <a:rPr lang="en" sz="2800" dirty="0"/>
              <a:t>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>
                <a:highlight>
                  <a:srgbClr val="FFFF00"/>
                </a:highlight>
                <a:hlinkClick r:id="rId5"/>
              </a:rPr>
              <a:t>2022-2023 NBPTS Awareness Power Point Presentation</a:t>
            </a:r>
            <a:endParaRPr lang="en" sz="2800" dirty="0">
              <a:highlight>
                <a:srgbClr val="FFFF00"/>
              </a:highlight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800" dirty="0"/>
              <a:t>This provides an overview of the </a:t>
            </a:r>
            <a:r>
              <a:rPr lang="en-US" sz="2800" dirty="0"/>
              <a:t>National Board Certification </a:t>
            </a:r>
            <a:r>
              <a:rPr lang="en" sz="2800" dirty="0"/>
              <a:t>process</a:t>
            </a: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400" y="258475"/>
            <a:ext cx="2087600" cy="20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71AFBB-1127-4745-8AD3-ADC0E2E501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4200" y="60424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5"/>
    </mc:Choice>
    <mc:Fallback xmlns="">
      <p:transition spd="slow" advTm="1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0" objId="3"/>
        <p14:stopEvt time="15523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85800" y="2971799"/>
            <a:ext cx="8146500" cy="358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Let’s learn about how the National Board Professional Development School support model can transform your district or school!</a:t>
            </a: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9739" y="95935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7B05C4-5E5F-4324-82DD-69AE4D22F1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794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9057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447799"/>
            <a:ext cx="8520600" cy="609601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2400" b="1" dirty="0"/>
              <a:t>Traditional Cohort vs. Professional Development School Model</a:t>
            </a:r>
            <a:endParaRPr sz="2400" b="1" dirty="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533400" y="2057399"/>
            <a:ext cx="3778200" cy="3368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" sz="1600" b="1" dirty="0">
                <a:solidFill>
                  <a:srgbClr val="000000"/>
                </a:solidFill>
              </a:rPr>
              <a:t>Traditional Model</a:t>
            </a:r>
            <a:endParaRPr sz="1600" b="1" dirty="0">
              <a:solidFill>
                <a:srgbClr val="000000"/>
              </a:solidFill>
            </a:endParaRPr>
          </a:p>
          <a:p>
            <a:pPr>
              <a:spcBef>
                <a:spcPts val="1600"/>
              </a:spcBef>
              <a:buClr>
                <a:srgbClr val="000000"/>
              </a:buClr>
            </a:pPr>
            <a:r>
              <a:rPr lang="en" sz="1600" dirty="0">
                <a:solidFill>
                  <a:srgbClr val="000000"/>
                </a:solidFill>
              </a:rPr>
              <a:t>Face-to-face cohorts</a:t>
            </a:r>
            <a:endParaRPr sz="16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" sz="1600" dirty="0">
                <a:solidFill>
                  <a:srgbClr val="000000"/>
                </a:solidFill>
              </a:rPr>
              <a:t>Virtual cohorts</a:t>
            </a:r>
            <a:endParaRPr sz="1600" dirty="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600" dirty="0">
                <a:solidFill>
                  <a:srgbClr val="000000"/>
                </a:solidFill>
              </a:rPr>
              <a:t>Teachers are from a variety of schools/districts</a:t>
            </a:r>
            <a:endParaRPr sz="1600" dirty="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600" b="1" dirty="0">
                <a:solidFill>
                  <a:srgbClr val="000000"/>
                </a:solidFill>
              </a:rPr>
              <a:t>Focus is on individual teachers becoming National Board Certified</a:t>
            </a:r>
            <a:endParaRPr sz="1600" b="1" dirty="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4311600" y="2057399"/>
            <a:ext cx="4520700" cy="48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" sz="1600" b="1" dirty="0">
                <a:solidFill>
                  <a:srgbClr val="000000"/>
                </a:solidFill>
              </a:rPr>
              <a:t>Professional Development School Model</a:t>
            </a:r>
            <a:endParaRPr sz="1600" b="1" dirty="0">
              <a:solidFill>
                <a:srgbClr val="000000"/>
              </a:solidFill>
            </a:endParaRPr>
          </a:p>
          <a:p>
            <a:pPr indent="-304800">
              <a:spcBef>
                <a:spcPts val="1600"/>
              </a:spcBef>
              <a:buClr>
                <a:srgbClr val="000000"/>
              </a:buClr>
              <a:buSzPts val="1200"/>
            </a:pPr>
            <a:r>
              <a:rPr lang="en" sz="1600" dirty="0">
                <a:solidFill>
                  <a:srgbClr val="000000"/>
                </a:solidFill>
              </a:rPr>
              <a:t>Only teachers from the PD School allowed in cohort - meets on site at your school/district</a:t>
            </a:r>
            <a:endParaRPr sz="1600" dirty="0">
              <a:solidFill>
                <a:srgbClr val="000000"/>
              </a:solidFill>
            </a:endParaRPr>
          </a:p>
          <a:p>
            <a:pPr indent="-304800">
              <a:spcBef>
                <a:spcPts val="1000"/>
              </a:spcBef>
              <a:buClr>
                <a:srgbClr val="000000"/>
              </a:buClr>
              <a:buSzPts val="1200"/>
            </a:pPr>
            <a:r>
              <a:rPr lang="en" sz="1600" dirty="0">
                <a:solidFill>
                  <a:srgbClr val="000000"/>
                </a:solidFill>
              </a:rPr>
              <a:t>Shared Leadership “Triad” of the Cohort: collaboration </a:t>
            </a:r>
            <a:r>
              <a:rPr lang="en-US" sz="1600" dirty="0">
                <a:solidFill>
                  <a:srgbClr val="000000"/>
                </a:solidFill>
              </a:rPr>
              <a:t>among</a:t>
            </a:r>
            <a:r>
              <a:rPr lang="en" sz="1600" dirty="0">
                <a:solidFill>
                  <a:srgbClr val="000000"/>
                </a:solidFill>
              </a:rPr>
              <a:t> Administrator, NBCT, and Teacher-Candidates</a:t>
            </a:r>
            <a:endParaRPr sz="1600" dirty="0">
              <a:solidFill>
                <a:srgbClr val="000000"/>
              </a:solidFill>
            </a:endParaRPr>
          </a:p>
          <a:p>
            <a:pPr indent="-304800">
              <a:spcBef>
                <a:spcPts val="1000"/>
              </a:spcBef>
              <a:buClr>
                <a:srgbClr val="000000"/>
              </a:buClr>
              <a:buSzPts val="1200"/>
            </a:pPr>
            <a:r>
              <a:rPr lang="en" sz="1600" dirty="0">
                <a:solidFill>
                  <a:srgbClr val="000000"/>
                </a:solidFill>
              </a:rPr>
              <a:t>Focus is on a school need or an agreed-upon School Improvement Goal</a:t>
            </a:r>
            <a:endParaRPr sz="1600" dirty="0">
              <a:solidFill>
                <a:srgbClr val="000000"/>
              </a:solidFill>
            </a:endParaRPr>
          </a:p>
          <a:p>
            <a:pPr indent="-304800">
              <a:spcBef>
                <a:spcPts val="1000"/>
              </a:spcBef>
              <a:buClr>
                <a:srgbClr val="000000"/>
              </a:buClr>
              <a:buSzPts val="1200"/>
            </a:pPr>
            <a:r>
              <a:rPr lang="en" sz="1600" dirty="0">
                <a:solidFill>
                  <a:srgbClr val="000000"/>
                </a:solidFill>
              </a:rPr>
              <a:t>Free training provided to Leadership Triad and of the NBCT leading the cohort</a:t>
            </a:r>
            <a:endParaRPr sz="1600" dirty="0">
              <a:solidFill>
                <a:srgbClr val="000000"/>
              </a:solidFill>
            </a:endParaRPr>
          </a:p>
          <a:p>
            <a:pPr indent="-304800">
              <a:spcBef>
                <a:spcPts val="1000"/>
              </a:spcBef>
              <a:buClr>
                <a:srgbClr val="000000"/>
              </a:buClr>
              <a:buSzPts val="1200"/>
            </a:pPr>
            <a:r>
              <a:rPr lang="en" sz="1600" dirty="0">
                <a:solidFill>
                  <a:srgbClr val="000000"/>
                </a:solidFill>
              </a:rPr>
              <a:t>Provides administrator support &amp; accountability for the process without an evaluative approach</a:t>
            </a:r>
            <a:endParaRPr sz="1600" dirty="0">
              <a:solidFill>
                <a:srgbClr val="000000"/>
              </a:solidFill>
            </a:endParaRPr>
          </a:p>
          <a:p>
            <a:pPr indent="0"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" sz="1600" b="1" dirty="0">
                <a:solidFill>
                  <a:srgbClr val="000000"/>
                </a:solidFill>
              </a:rPr>
              <a:t>Focus is on teachers becoming National Board Certified and transforming your school/district</a:t>
            </a:r>
            <a:endParaRPr sz="1600" b="1" dirty="0">
              <a:solidFill>
                <a:srgbClr val="000000"/>
              </a:solidFill>
            </a:endParaRPr>
          </a:p>
          <a:p>
            <a:pPr indent="0">
              <a:buNone/>
            </a:pPr>
            <a:endParaRPr sz="1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BEBD18-D7A3-48E9-889B-3A4FC2288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9566" y="6015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39"/>
    </mc:Choice>
    <mc:Fallback xmlns="">
      <p:transition spd="slow" advTm="61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61339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70745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Logistics</a:t>
            </a:r>
            <a:endParaRPr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533400" y="2009724"/>
            <a:ext cx="8298900" cy="4695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buClr>
                <a:schemeClr val="dk1"/>
              </a:buClr>
              <a:buSzPts val="1400"/>
            </a:pPr>
            <a:r>
              <a:rPr lang="en-US" sz="1800" dirty="0">
                <a:solidFill>
                  <a:schemeClr val="dk1"/>
                </a:solidFill>
              </a:rPr>
              <a:t>2-year</a:t>
            </a:r>
            <a:r>
              <a:rPr lang="en" sz="1800" dirty="0">
                <a:solidFill>
                  <a:schemeClr val="dk1"/>
                </a:solidFill>
              </a:rPr>
              <a:t> program - Components are rotated so new teachers can join in annually</a:t>
            </a:r>
            <a:endParaRPr sz="1800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" sz="1800" dirty="0">
                <a:solidFill>
                  <a:schemeClr val="dk1"/>
                </a:solidFill>
              </a:rPr>
              <a:t>C1 &amp; C3 for 2023-2024</a:t>
            </a: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" sz="1800" dirty="0">
                <a:solidFill>
                  <a:schemeClr val="dk1"/>
                </a:solidFill>
              </a:rPr>
              <a:t>C2 &amp; C4 for 2024-2025</a:t>
            </a:r>
          </a:p>
          <a:p>
            <a:pPr marL="596900" lvl="1" indent="0">
              <a:spcBef>
                <a:spcPts val="0"/>
              </a:spcBef>
              <a:buClr>
                <a:schemeClr val="dk1"/>
              </a:buClr>
              <a:buNone/>
            </a:pPr>
            <a:endParaRPr sz="1800" dirty="0">
              <a:solidFill>
                <a:schemeClr val="dk1"/>
              </a:solidFill>
            </a:endParaRPr>
          </a:p>
          <a:p>
            <a:pPr indent="-317500">
              <a:buClr>
                <a:schemeClr val="dk1"/>
              </a:buClr>
              <a:buSzPts val="1400"/>
            </a:pPr>
            <a:r>
              <a:rPr lang="en" sz="1800" dirty="0">
                <a:solidFill>
                  <a:schemeClr val="dk1"/>
                </a:solidFill>
              </a:rPr>
              <a:t>Up to 15 teachers </a:t>
            </a:r>
            <a:r>
              <a:rPr lang="en-US" sz="1800" dirty="0">
                <a:solidFill>
                  <a:schemeClr val="dk1"/>
                </a:solidFill>
              </a:rPr>
              <a:t>per cohort</a:t>
            </a:r>
          </a:p>
          <a:p>
            <a:pPr indent="-317500">
              <a:buClr>
                <a:schemeClr val="dk1"/>
              </a:buClr>
              <a:buSzPts val="1400"/>
            </a:pPr>
            <a:endParaRPr lang="en-US" sz="1800" dirty="0">
              <a:solidFill>
                <a:schemeClr val="dk1"/>
              </a:solidFill>
            </a:endParaRPr>
          </a:p>
          <a:p>
            <a:pPr indent="-317500">
              <a:buClr>
                <a:schemeClr val="dk1"/>
              </a:buClr>
              <a:buSzPts val="1400"/>
            </a:pPr>
            <a:r>
              <a:rPr lang="en-US" sz="1800" dirty="0">
                <a:solidFill>
                  <a:schemeClr val="dk1"/>
                </a:solidFill>
              </a:rPr>
              <a:t>Cohort can be by school or district</a:t>
            </a:r>
          </a:p>
          <a:p>
            <a:pPr indent="-317500">
              <a:buClr>
                <a:schemeClr val="dk1"/>
              </a:buClr>
              <a:buSzPts val="1400"/>
            </a:pPr>
            <a:endParaRPr sz="1800" dirty="0">
              <a:solidFill>
                <a:schemeClr val="dk1"/>
              </a:solidFill>
            </a:endParaRPr>
          </a:p>
          <a:p>
            <a:pPr indent="-317500">
              <a:buClr>
                <a:schemeClr val="dk1"/>
              </a:buClr>
              <a:buSzPts val="1400"/>
            </a:pPr>
            <a:r>
              <a:rPr lang="en" sz="1800" dirty="0">
                <a:solidFill>
                  <a:schemeClr val="dk1"/>
                </a:solidFill>
              </a:rPr>
              <a:t>Cost is $6,765 </a:t>
            </a:r>
            <a:r>
              <a:rPr lang="en-US" sz="1800" dirty="0">
                <a:solidFill>
                  <a:schemeClr val="dk1"/>
                </a:solidFill>
              </a:rPr>
              <a:t>per cohort which provides:</a:t>
            </a:r>
          </a:p>
          <a:p>
            <a:pPr indent="-317500">
              <a:buClr>
                <a:schemeClr val="dk1"/>
              </a:buClr>
              <a:buSzPts val="1400"/>
            </a:pPr>
            <a:endParaRPr lang="en-US" sz="1800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-US" sz="1400" dirty="0">
                <a:solidFill>
                  <a:schemeClr val="dk1"/>
                </a:solidFill>
              </a:rPr>
              <a:t>Payment and training of NBCT leading the cohort</a:t>
            </a: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-US" sz="1400" dirty="0">
                <a:solidFill>
                  <a:schemeClr val="dk1"/>
                </a:solidFill>
              </a:rPr>
              <a:t>Goal-setting meeting prior to school year</a:t>
            </a: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-US" sz="1400" dirty="0">
                <a:solidFill>
                  <a:schemeClr val="dk1"/>
                </a:solidFill>
              </a:rPr>
              <a:t>Goal-review meeting at end of school year</a:t>
            </a: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-US" sz="1400" dirty="0">
                <a:solidFill>
                  <a:schemeClr val="dk1"/>
                </a:solidFill>
              </a:rPr>
              <a:t>Organization and oversight of the cohort</a:t>
            </a: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-US" sz="1400" dirty="0">
                <a:solidFill>
                  <a:schemeClr val="dk1"/>
                </a:solidFill>
              </a:rPr>
              <a:t>Professional development materials and supplies for the cohort</a:t>
            </a: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-US" sz="1400" dirty="0">
                <a:solidFill>
                  <a:schemeClr val="dk1"/>
                </a:solidFill>
              </a:rPr>
              <a:t>Communication throughout the school year</a:t>
            </a: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" sz="1400" dirty="0">
                <a:solidFill>
                  <a:schemeClr val="dk1"/>
                </a:solidFill>
              </a:rPr>
              <a:t>Continuous research-proven professional development for teachers throughout the school year (12 2-hr sessions over 10 months)</a:t>
            </a:r>
            <a:endParaRPr sz="1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1A957D-0007-4BFA-A061-5B14745B1C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9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85"/>
    </mc:Choice>
    <mc:Fallback xmlns="">
      <p:transition spd="slow" advTm="56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4" objId="2"/>
        <p14:stopEvt time="54509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1447799"/>
            <a:ext cx="8520600" cy="5619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3600" dirty="0"/>
              <a:t>Shared Leadership “Triad” Responsibilities</a:t>
            </a:r>
            <a:endParaRPr sz="3600" dirty="0"/>
          </a:p>
        </p:txBody>
      </p:sp>
      <p:graphicFrame>
        <p:nvGraphicFramePr>
          <p:cNvPr id="89" name="Google Shape;89;p18"/>
          <p:cNvGraphicFramePr/>
          <p:nvPr>
            <p:extLst>
              <p:ext uri="{D42A27DB-BD31-4B8C-83A1-F6EECF244321}">
                <p14:modId xmlns:p14="http://schemas.microsoft.com/office/powerpoint/2010/main" val="3852058462"/>
              </p:ext>
            </p:extLst>
          </p:nvPr>
        </p:nvGraphicFramePr>
        <p:xfrm>
          <a:off x="952500" y="2094385"/>
          <a:ext cx="7239000" cy="39812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77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Administrator</a:t>
                      </a:r>
                      <a:endParaRPr b="1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NBCT Facilitator</a:t>
                      </a:r>
                      <a:endParaRPr b="1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Teacher Liaison</a:t>
                      </a:r>
                      <a:endParaRPr b="1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34">
                <a:tc>
                  <a:txBody>
                    <a:bodyPr/>
                    <a:lstStyle/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200" dirty="0"/>
                        <a:t>Attend Goal-setting meeting</a:t>
                      </a:r>
                      <a:endParaRPr sz="1200"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Attend 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Goal-setting meeting</a:t>
                      </a:r>
                      <a:endParaRPr sz="1200"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Attend Goal-setting meeting</a:t>
                      </a:r>
                      <a:endParaRPr sz="1200"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826">
                <a:tc>
                  <a:txBody>
                    <a:bodyPr/>
                    <a:lstStyle/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" sz="1200" dirty="0"/>
                        <a:t>Attend or “pop in” to at least one cohort session each  semester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Facilitate the 12 PD sessions of the cohort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200"/>
                        <a:t>Attend the 12 cohort PD sessions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159">
                <a:tc>
                  <a:txBody>
                    <a:bodyPr/>
                    <a:lstStyle/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200" dirty="0"/>
                        <a:t>Meet with your candidate liaison for a few minutes after each monthly cohort meeting for a summary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200" dirty="0"/>
                        <a:t>Attend the Mentor/Coach </a:t>
                      </a:r>
                      <a:r>
                        <a:rPr lang="en-US" sz="1200" dirty="0"/>
                        <a:t>Summit </a:t>
                      </a:r>
                      <a:r>
                        <a:rPr lang="en" sz="1200" dirty="0"/>
                        <a:t>on August 2nd</a:t>
                      </a:r>
                      <a:r>
                        <a:rPr lang="en-US" sz="1200" dirty="0"/>
                        <a:t> and 3rd, 2023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200" dirty="0"/>
                        <a:t>Meet with administrator after each </a:t>
                      </a:r>
                      <a:r>
                        <a:rPr lang="en-US" sz="1200" dirty="0"/>
                        <a:t>support </a:t>
                      </a:r>
                      <a:r>
                        <a:rPr lang="en" sz="1200" dirty="0"/>
                        <a:t>session to provide  a summary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2161">
                <a:tc>
                  <a:txBody>
                    <a:bodyPr/>
                    <a:lstStyle/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" sz="1200" dirty="0"/>
                        <a:t>Encourage teachers to participate, </a:t>
                      </a:r>
                      <a:r>
                        <a:rPr lang="en-US" sz="1200" dirty="0"/>
                        <a:t>create</a:t>
                      </a:r>
                      <a:r>
                        <a:rPr lang="en" sz="1200" dirty="0"/>
                        <a:t> “buy-in” to commit cohort and the process.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200" dirty="0"/>
                        <a:t>Mentor and coach NB teacher-candidates through Components 1 &amp; 3 during the 2023-2024 school year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200" dirty="0"/>
                        <a:t>Complete NB Components 1 &amp; 3 during the 2023-2024 school year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57068E-3FCC-4A1C-946E-AF2A03533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75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58"/>
    </mc:Choice>
    <mc:Fallback xmlns="">
      <p:transition spd="slow" advTm="36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36258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2400" b="1" dirty="0"/>
              <a:t>How to Promote NBC?</a:t>
            </a:r>
            <a:endParaRPr sz="2400" b="1" dirty="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874976"/>
            <a:ext cx="8520600" cy="4830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buClr>
                <a:srgbClr val="000000"/>
              </a:buClr>
              <a:buSzPts val="1400"/>
            </a:pPr>
            <a:r>
              <a:rPr lang="en" sz="1800" dirty="0">
                <a:solidFill>
                  <a:srgbClr val="000000"/>
                </a:solidFill>
              </a:rPr>
              <a:t>24 PD Hours earned for cohort sessions annually (12 2-Hr PD sessions annually that guide teachers through NB Components) = 48 Hrs over the 2 years of the program</a:t>
            </a:r>
            <a:endParaRPr sz="1800" dirty="0">
              <a:solidFill>
                <a:srgbClr val="000000"/>
              </a:solidFill>
            </a:endParaRPr>
          </a:p>
          <a:p>
            <a:pPr indent="-317500">
              <a:buClr>
                <a:srgbClr val="000000"/>
              </a:buClr>
              <a:buSzPts val="1400"/>
            </a:pPr>
            <a:r>
              <a:rPr lang="en" sz="1800" dirty="0">
                <a:solidFill>
                  <a:srgbClr val="000000"/>
                </a:solidFill>
              </a:rPr>
              <a:t>Once NBC is achieved, ISBE “Master Teacher” Designation on Teacher Licensure</a:t>
            </a:r>
            <a:endParaRPr sz="1800" dirty="0">
              <a:solidFill>
                <a:srgbClr val="000000"/>
              </a:solidFill>
            </a:endParaRPr>
          </a:p>
          <a:p>
            <a:pPr indent="-317500">
              <a:buClr>
                <a:srgbClr val="000000"/>
              </a:buClr>
              <a:buSzPts val="1400"/>
            </a:pPr>
            <a:r>
              <a:rPr lang="en" sz="1800" dirty="0">
                <a:solidFill>
                  <a:srgbClr val="000000"/>
                </a:solidFill>
              </a:rPr>
              <a:t>Once NBC is achieved, NBCTs require 1/2 PD Hrs to maintain licensure</a:t>
            </a:r>
            <a:endParaRPr sz="1800" dirty="0">
              <a:solidFill>
                <a:srgbClr val="000000"/>
              </a:solidFill>
            </a:endParaRPr>
          </a:p>
          <a:p>
            <a:pPr indent="-317500">
              <a:buClr>
                <a:srgbClr val="000000"/>
              </a:buClr>
              <a:buSzPts val="1400"/>
            </a:pPr>
            <a:r>
              <a:rPr lang="en" sz="1800" dirty="0">
                <a:solidFill>
                  <a:srgbClr val="000000"/>
                </a:solidFill>
              </a:rPr>
              <a:t>Once NBC is achieved, the NBCT can earn up to $1,500 for mentoring or leading professional development in schools </a:t>
            </a:r>
            <a:r>
              <a:rPr lang="en-US" sz="1800" dirty="0">
                <a:solidFill>
                  <a:srgbClr val="000000"/>
                </a:solidFill>
              </a:rPr>
              <a:t>paid by the state</a:t>
            </a:r>
            <a:r>
              <a:rPr lang="en" sz="1800" dirty="0">
                <a:solidFill>
                  <a:srgbClr val="000000"/>
                </a:solidFill>
              </a:rPr>
              <a:t>.</a:t>
            </a:r>
            <a:endParaRPr sz="1800" dirty="0">
              <a:solidFill>
                <a:srgbClr val="000000"/>
              </a:solidFill>
            </a:endParaRPr>
          </a:p>
          <a:p>
            <a:pPr indent="-317500">
              <a:buClr>
                <a:srgbClr val="000000"/>
              </a:buClr>
              <a:buSzPts val="1400"/>
            </a:pPr>
            <a:r>
              <a:rPr lang="en" sz="1800" dirty="0">
                <a:solidFill>
                  <a:srgbClr val="000000"/>
                </a:solidFill>
              </a:rPr>
              <a:t>Many districts offer an incentive for teachers to pursue NBC. Examples:</a:t>
            </a:r>
            <a:endParaRPr sz="180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" sz="1800" dirty="0">
                <a:solidFill>
                  <a:srgbClr val="000000"/>
                </a:solidFill>
              </a:rPr>
              <a:t>movement across salary schedule </a:t>
            </a:r>
            <a:endParaRPr sz="180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" sz="1800" dirty="0">
                <a:solidFill>
                  <a:srgbClr val="000000"/>
                </a:solidFill>
              </a:rPr>
              <a:t>stipend upon NBC</a:t>
            </a:r>
            <a:endParaRPr sz="180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" sz="1800" dirty="0">
                <a:solidFill>
                  <a:srgbClr val="000000"/>
                </a:solidFill>
              </a:rPr>
              <a:t>annual stipend for retainment of NBCTs</a:t>
            </a:r>
            <a:endParaRPr sz="180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" sz="1800" dirty="0">
                <a:solidFill>
                  <a:srgbClr val="000000"/>
                </a:solidFill>
              </a:rPr>
              <a:t>offer Professional Development time for teacher-candidates to work on their components</a:t>
            </a:r>
            <a:endParaRPr sz="1800" dirty="0">
              <a:solidFill>
                <a:srgbClr val="000000"/>
              </a:solidFill>
            </a:endParaRPr>
          </a:p>
          <a:p>
            <a:pPr indent="-317500">
              <a:buClr>
                <a:srgbClr val="000000"/>
              </a:buClr>
              <a:buSzPts val="1400"/>
            </a:pPr>
            <a:r>
              <a:rPr lang="en" sz="1800" dirty="0">
                <a:solidFill>
                  <a:srgbClr val="000000"/>
                </a:solidFill>
              </a:rPr>
              <a:t>Honor those who certify at school board meetings, state of the school/district addresses, on social media, etc.</a:t>
            </a:r>
            <a:endParaRPr sz="1800" dirty="0">
              <a:solidFill>
                <a:srgbClr val="000000"/>
              </a:solidFill>
            </a:endParaRPr>
          </a:p>
          <a:p>
            <a:pPr indent="-317500">
              <a:buClr>
                <a:srgbClr val="000000"/>
              </a:buClr>
              <a:buSzPts val="1400"/>
            </a:pPr>
            <a:r>
              <a:rPr lang="en" sz="1800" dirty="0">
                <a:solidFill>
                  <a:srgbClr val="000000"/>
                </a:solidFill>
              </a:rPr>
              <a:t>Show how schools are highlighting their </a:t>
            </a:r>
            <a:r>
              <a:rPr lang="en" sz="1800" u="sng" dirty="0">
                <a:solidFill>
                  <a:srgbClr val="0000FF"/>
                </a:solidFill>
                <a:hlinkClick r:id="rId5"/>
              </a:rPr>
              <a:t>success stories</a:t>
            </a:r>
            <a:r>
              <a:rPr lang="en" sz="1800" u="sng" dirty="0">
                <a:solidFill>
                  <a:srgbClr val="000000"/>
                </a:solidFill>
                <a:hlinkClick r:id="rId5"/>
              </a:rPr>
              <a:t>.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CBED4F-B2CB-4DEF-A3F0-5A280E5E8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27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1"/>
    </mc:Choice>
    <mc:Fallback xmlns="">
      <p:transition spd="slow" advTm="48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0" objId="3"/>
        <p14:stopEvt time="48301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375100" cy="685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" sz="3600" b="1" dirty="0"/>
              <a:t>Next Steps to Becoming a NB PD School:</a:t>
            </a:r>
            <a:endParaRPr sz="3600" b="1"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2009724"/>
            <a:ext cx="8520600" cy="4619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8300">
              <a:buClr>
                <a:schemeClr val="dk1"/>
              </a:buClr>
              <a:buSzPts val="2200"/>
            </a:pPr>
            <a:r>
              <a:rPr lang="en" sz="2400" dirty="0">
                <a:solidFill>
                  <a:schemeClr val="dk1"/>
                </a:solidFill>
              </a:rPr>
              <a:t>Ensure teachers </a:t>
            </a:r>
            <a:r>
              <a:rPr lang="en-US" sz="2400" dirty="0">
                <a:solidFill>
                  <a:schemeClr val="dk1"/>
                </a:solidFill>
              </a:rPr>
              <a:t>and/or school counselors </a:t>
            </a:r>
            <a:r>
              <a:rPr lang="en" sz="2400" dirty="0">
                <a:solidFill>
                  <a:schemeClr val="dk1"/>
                </a:solidFill>
              </a:rPr>
              <a:t>want to pursue NBC starting in the 2023-2024 school year</a:t>
            </a:r>
            <a:endParaRPr sz="2400" dirty="0">
              <a:solidFill>
                <a:schemeClr val="dk1"/>
              </a:solidFill>
            </a:endParaRPr>
          </a:p>
          <a:p>
            <a:pPr indent="-368300">
              <a:buClr>
                <a:schemeClr val="dk1"/>
              </a:buClr>
              <a:buSzPts val="2200"/>
            </a:pPr>
            <a:r>
              <a:rPr lang="en" sz="2400" dirty="0">
                <a:solidFill>
                  <a:schemeClr val="dk1"/>
                </a:solidFill>
              </a:rPr>
              <a:t>Form a Leadership “Triad” of NBCT, administrator &amp; teacher-candidate (if you have no NBCT in mind, we will secure one for you)</a:t>
            </a:r>
            <a:endParaRPr sz="2400" dirty="0">
              <a:solidFill>
                <a:schemeClr val="dk1"/>
              </a:solidFill>
            </a:endParaRPr>
          </a:p>
          <a:p>
            <a:pPr indent="-368300">
              <a:buClr>
                <a:schemeClr val="dk1"/>
              </a:buClr>
              <a:buSzPts val="2200"/>
            </a:pPr>
            <a:r>
              <a:rPr lang="en" sz="2400" dirty="0">
                <a:solidFill>
                  <a:schemeClr val="dk1"/>
                </a:solidFill>
              </a:rPr>
              <a:t>Complete the </a:t>
            </a:r>
            <a:r>
              <a:rPr lang="en-US" sz="2400" dirty="0">
                <a:solidFill>
                  <a:schemeClr val="dk1"/>
                </a:solidFill>
              </a:rPr>
              <a:t>NBPD registration form that can be found </a:t>
            </a:r>
            <a:r>
              <a:rPr lang="en-US" sz="2400" dirty="0">
                <a:solidFill>
                  <a:schemeClr val="dk1"/>
                </a:solidFill>
                <a:hlinkClick r:id="rId5"/>
              </a:rPr>
              <a:t>here</a:t>
            </a:r>
            <a:r>
              <a:rPr lang="en" sz="2400" dirty="0">
                <a:solidFill>
                  <a:schemeClr val="dk1"/>
                </a:solidFill>
              </a:rPr>
              <a:t> and return to NBRC by April 14, 2023</a:t>
            </a:r>
          </a:p>
          <a:p>
            <a:pPr indent="-368300">
              <a:buClr>
                <a:schemeClr val="dk1"/>
              </a:buClr>
              <a:buSzPts val="2200"/>
            </a:pPr>
            <a:r>
              <a:rPr lang="en" sz="2400" dirty="0">
                <a:solidFill>
                  <a:schemeClr val="dk1"/>
                </a:solidFill>
              </a:rPr>
              <a:t>Arrange goal-setting meeting (</a:t>
            </a:r>
            <a:r>
              <a:rPr lang="en-US" sz="2400" dirty="0">
                <a:solidFill>
                  <a:schemeClr val="dk1"/>
                </a:solidFill>
              </a:rPr>
              <a:t>between May 15, 2023 – June 30, 2023)</a:t>
            </a:r>
            <a:endParaRPr sz="2400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E060D4-4C75-42DA-B609-39ECEFACB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5900" y="61889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1"/>
    </mc:Choice>
    <mc:Fallback xmlns="">
      <p:transition spd="slow" advTm="30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8" objId="3"/>
        <p14:stopEvt time="30631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533400" y="1447800"/>
            <a:ext cx="8298900" cy="12192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3600" b="1" dirty="0"/>
              <a:t>Questions? Want to meet to discuss? </a:t>
            </a:r>
            <a:endParaRPr sz="3600" b="1" dirty="0"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874974"/>
            <a:ext cx="8520600" cy="4754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endParaRPr lang="en" sz="2200" dirty="0">
              <a:solidFill>
                <a:schemeClr val="dk1"/>
              </a:solidFill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endParaRPr lang="en" sz="2200" dirty="0">
              <a:solidFill>
                <a:schemeClr val="dk1"/>
              </a:solidFill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2200" dirty="0">
                <a:solidFill>
                  <a:schemeClr val="dk1"/>
                </a:solidFill>
              </a:rPr>
              <a:t>Jennifer Smith, </a:t>
            </a:r>
            <a:r>
              <a:rPr lang="en" sz="2200" dirty="0">
                <a:solidFill>
                  <a:schemeClr val="dk1"/>
                </a:solidFill>
              </a:rPr>
              <a:t>Director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dk1"/>
                </a:solidFill>
              </a:rPr>
              <a:t> National Board Resource Center</a:t>
            </a:r>
            <a:endParaRPr sz="2200" dirty="0">
              <a:solidFill>
                <a:schemeClr val="dk1"/>
              </a:solidFill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dk1"/>
                </a:solidFill>
              </a:rPr>
              <a:t>Illinois State University</a:t>
            </a:r>
            <a:endParaRPr sz="2200" dirty="0">
              <a:solidFill>
                <a:schemeClr val="dk1"/>
              </a:solidFill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2200" dirty="0">
                <a:solidFill>
                  <a:schemeClr val="dk1"/>
                </a:solidFill>
              </a:rPr>
              <a:t>jsmit31@ilstu.edu</a:t>
            </a:r>
            <a:endParaRPr sz="2200" dirty="0">
              <a:solidFill>
                <a:schemeClr val="dk1"/>
              </a:solidFill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dk1"/>
                </a:solidFill>
              </a:rPr>
              <a:t>(309) 438-1835</a:t>
            </a:r>
            <a:endParaRPr sz="2200" dirty="0">
              <a:solidFill>
                <a:schemeClr val="dk1"/>
              </a:solidFill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sz="2200" u="sng" dirty="0">
                <a:solidFill>
                  <a:schemeClr val="hlink"/>
                </a:solidFill>
                <a:hlinkClick r:id="rId5"/>
              </a:rPr>
              <a:t>https://nbrc.illinoisstate.edu/</a:t>
            </a:r>
            <a:endParaRPr sz="2200" u="sng" dirty="0">
              <a:solidFill>
                <a:schemeClr val="hlink"/>
              </a:solidFill>
              <a:hlinkClick r:id="rId5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dk1"/>
                </a:solidFill>
              </a:rPr>
              <a:t>Twitter </a:t>
            </a:r>
            <a:r>
              <a:rPr lang="en" sz="2200" b="1" dirty="0">
                <a:solidFill>
                  <a:srgbClr val="0000FF"/>
                </a:solidFill>
              </a:rPr>
              <a:t>@NBRCIllinois</a:t>
            </a:r>
            <a:endParaRPr sz="22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" sz="2200" dirty="0">
                <a:solidFill>
                  <a:schemeClr val="dk1"/>
                </a:solidFill>
              </a:rPr>
              <a:t>Facebook: </a:t>
            </a:r>
            <a:r>
              <a:rPr lang="en" sz="2200" b="1" dirty="0">
                <a:solidFill>
                  <a:srgbClr val="FF0000"/>
                </a:solidFill>
              </a:rPr>
              <a:t>National Board Resource Center at Illinois State University</a:t>
            </a:r>
            <a:endParaRPr sz="2200" dirty="0">
              <a:solidFill>
                <a:srgbClr val="FF0000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7D80A5-B3AB-494F-A8A7-4379E7F4E3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5900" y="62229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2"/>
    </mc:Choice>
    <mc:Fallback xmlns="">
      <p:transition spd="slow" advTm="17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2" objId="2"/>
        <p14:stopEvt time="17472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 Newly Revised&amp;#x0D;&amp;#x0A;National Board Certification&amp;quot;&quot;/&gt;&lt;property id=&quot;20307&quot; value=&quot;256&quot;/&gt;&lt;/object&gt;&lt;object type=&quot;3&quot; unique_id=&quot;10004&quot;&gt;&lt;property id=&quot;20148&quot; value=&quot;5&quot;/&gt;&lt;property id=&quot;20300&quot; value=&quot;Slide 3 - &amp;quot;National Board For Professional Teaching Standards&amp;quot;&quot;/&gt;&lt;property id=&quot;20307&quot; value=&quot;290&quot;/&gt;&lt;/object&gt;&lt;object type=&quot;3&quot; unique_id=&quot;10013&quot;&gt;&lt;property id=&quot;20148&quot; value=&quot;5&quot;/&gt;&lt;property id=&quot;20300&quot; value=&quot;Slide 20 - &amp;quot;Why National Board?&amp;quot;&quot;/&gt;&lt;property id=&quot;20307&quot; value=&quot;260&quot;/&gt;&lt;/object&gt;&lt;object type=&quot;3&quot; unique_id=&quot;10014&quot;&gt;&lt;property id=&quot;20148&quot; value=&quot;5&quot;/&gt;&lt;property id=&quot;20300&quot; value=&quot;Slide 21 - &amp;quot;   &amp;#x0D;&amp;#x0A;Benefits of Just Completing the NBPTS Process...&amp;#x0D;&amp;#x0A;&amp;quot;&quot;/&gt;&lt;property id=&quot;20307&quot; value=&quot;308&quot;/&gt;&lt;/object&gt;&lt;object type=&quot;3&quot; unique_id=&quot;10015&quot;&gt;&lt;property id=&quot;20148&quot; value=&quot;5&quot;/&gt;&lt;property id=&quot;20300&quot; value=&quot;Slide 22 - &amp;quot;NBC is More Than Just Recognition&amp;quot;&quot;/&gt;&lt;property id=&quot;20307&quot; value=&quot;261&quot;/&gt;&lt;/object&gt;&lt;object type=&quot;3&quot; unique_id=&quot;10016&quot;&gt;&lt;property id=&quot;20148&quot; value=&quot;5&quot;/&gt;&lt;property id=&quot;20300&quot; value=&quot;Slide 23 - &amp;quot;   &amp;#x0D;&amp;#x0A;Benefits of Becoming &amp;#x0D;&amp;#x0A;an NBCT...&amp;#x0D;&amp;#x0A;&amp;quot;&quot;/&gt;&lt;property id=&quot;20307&quot; value=&quot;263&quot;/&gt;&lt;/object&gt;&lt;object type=&quot;3&quot; unique_id=&quot;10017&quot;&gt;&lt;property id=&quot;20148&quot; value=&quot;5&quot;/&gt;&lt;property id=&quot;20300&quot; value=&quot;Slide 24 - &amp;quot;Professional Educators License-&amp;#x0D;&amp;#x0A;National Board Certification&amp;quot;&quot;/&gt;&lt;property id=&quot;20307&quot; value=&quot;309&quot;/&gt;&lt;/object&gt;&lt;object type=&quot;3&quot; unique_id=&quot;10022&quot;&gt;&lt;property id=&quot;20148&quot; value=&quot;5&quot;/&gt;&lt;property id=&quot;20300&quot; value=&quot;Slide 25 - &amp;quot;National Board Certification &amp;#x0D;&amp;#x0A;in Illinois&amp;quot;&quot;/&gt;&lt;property id=&quot;20307&quot; value=&quot;303&quot;/&gt;&lt;/object&gt;&lt;object type=&quot;3&quot; unique_id=&quot;10023&quot;&gt;&lt;property id=&quot;20148&quot; value=&quot;5&quot;/&gt;&lt;property id=&quot;20300&quot; value=&quot;Slide 26 - &amp;quot;Growth of ILLINOIS NBCTs&amp;quot;&quot;/&gt;&lt;property id=&quot;20307&quot; value=&quot;304&quot;/&gt;&lt;/object&gt;&lt;object type=&quot;3&quot; unique_id=&quot;10024&quot;&gt;&lt;property id=&quot;20148&quot; value=&quot;5&quot;/&gt;&lt;property id=&quot;20300&quot; value=&quot;Slide 27 - &amp;quot; &amp;#x0D;&amp;#x0A;Professional &amp;#x0D;&amp;#x0A;Educator License&amp;#x0D;&amp;#x0A;&amp;quot;&quot;/&gt;&lt;property id=&quot;20307&quot; value=&quot;305&quot;/&gt;&lt;/object&gt;&lt;object type=&quot;3&quot; unique_id=&quot;10025&quot;&gt;&lt;property id=&quot;20148&quot; value=&quot;5&quot;/&gt;&lt;property id=&quot;20300&quot; value=&quot;Slide 29&quot;/&gt;&lt;property id=&quot;20307&quot; value=&quot;306&quot;/&gt;&lt;/object&gt;&lt;object type=&quot;3&quot; unique_id=&quot;10026&quot;&gt;&lt;property id=&quot;20148&quot; value=&quot;5&quot;/&gt;&lt;property id=&quot;20300&quot; value=&quot;Slide 30 - &amp;quot;Three Resources for Support&amp;quot;&quot;/&gt;&lt;property id=&quot;20307&quot; value=&quot;277&quot;/&gt;&lt;/object&gt;&lt;object type=&quot;3&quot; unique_id=&quot;10027&quot;&gt;&lt;property id=&quot;20148&quot; value=&quot;5&quot;/&gt;&lt;property id=&quot;20300&quot; value=&quot;Slide 31 - &amp;quot;Additional Candidate Support&amp;quot;&quot;/&gt;&lt;property id=&quot;20307&quot; value=&quot;278&quot;/&gt;&lt;/object&gt;&lt;object type=&quot;3&quot; unique_id=&quot;10029&quot;&gt;&lt;property id=&quot;20148&quot; value=&quot;5&quot;/&gt;&lt;property id=&quot;20300&quot; value=&quot;Slide 32 - &amp;quot;What Do I Do Next?&amp;quot;&quot;/&gt;&lt;property id=&quot;20307&quot; value=&quot;281&quot;/&gt;&lt;/object&gt;&lt;object type=&quot;3&quot; unique_id=&quot;10030&quot;&gt;&lt;property id=&quot;20148&quot; value=&quot;5&quot;/&gt;&lt;property id=&quot;20300&quot; value=&quot;Slide 28 - &amp;quot;Eligible for State Funding&amp;quot;&quot;/&gt;&lt;property id=&quot;20307&quot; value=&quot;282&quot;/&gt;&lt;/object&gt;&lt;object type=&quot;3&quot; unique_id=&quot;10031&quot;&gt;&lt;property id=&quot;20148&quot; value=&quot;5&quot;/&gt;&lt;property id=&quot;20300&quot; value=&quot;Slide 33 - &amp;quot;Priority for Illinois Funding&amp;quot;&quot;/&gt;&lt;property id=&quot;20307&quot; value=&quot;283&quot;/&gt;&lt;/object&gt;&lt;object type=&quot;3&quot; unique_id=&quot;10032&quot;&gt;&lt;property id=&quot;20148&quot; value=&quot;5&quot;/&gt;&lt;property id=&quot;20300&quot; value=&quot;Slide 34 - &amp;quot;What is the Criteria &amp;#x0D;&amp;#x0A;for the Priority?&amp;#x0D;&amp;#x0A;&amp;quot;&quot;/&gt;&lt;property id=&quot;20307&quot; value=&quot;310&quot;/&gt;&lt;/object&gt;&lt;object type=&quot;3&quot; unique_id=&quot;10033&quot;&gt;&lt;property id=&quot;20148&quot; value=&quot;5&quot;/&gt;&lt;property id=&quot;20300&quot; value=&quot;Slide 35 - &amp;quot;How to Apply for&amp;#x0D;&amp;#x0A;State Funding&amp;quot;&quot;/&gt;&lt;property id=&quot;20307&quot; value=&quot;284&quot;/&gt;&lt;/object&gt;&lt;object type=&quot;3&quot; unique_id=&quot;10034&quot;&gt;&lt;property id=&quot;20148&quot; value=&quot;5&quot;/&gt;&lt;property id=&quot;20300&quot; value=&quot;Slide 36 - &amp;quot;Available Links &amp;quot;&quot;/&gt;&lt;property id=&quot;20307&quot; value=&quot;285&quot;/&gt;&lt;/object&gt;&lt;object type=&quot;3&quot; unique_id=&quot;10035&quot;&gt;&lt;property id=&quot;20148&quot; value=&quot;5&quot;/&gt;&lt;property id=&quot;20300&quot; value=&quot;Slide 37 - &amp;quot;Illinois &amp;#x0D;&amp;#x0A;Application Resources&amp;quot;&quot;/&gt;&lt;property id=&quot;20307&quot; value=&quot;286&quot;/&gt;&lt;/object&gt;&lt;object type=&quot;3&quot; unique_id=&quot;10036&quot;&gt;&lt;property id=&quot;20148&quot; value=&quot;5&quot;/&gt;&lt;property id=&quot;20300&quot; value=&quot;Slide 38 - &amp;quot;NBPTS Resources&amp;quot;&quot;/&gt;&lt;property id=&quot;20307&quot; value=&quot;287&quot;/&gt;&lt;/object&gt;&lt;object type=&quot;3&quot; unique_id=&quot;10037&quot;&gt;&lt;property id=&quot;20148&quot; value=&quot;5&quot;/&gt;&lt;property id=&quot;20300&quot; value=&quot;Slide 39 - &amp;quot;Illinois Resources&amp;quot;&quot;/&gt;&lt;property id=&quot;20307&quot; value=&quot;288&quot;/&gt;&lt;/object&gt;&lt;object type=&quot;3&quot; unique_id=&quot;10876&quot;&gt;&lt;property id=&quot;20148&quot; value=&quot;5&quot;/&gt;&lt;property id=&quot;20300&quot; value=&quot;Slide 5 - &amp;quot;Efficiency&amp;quot;&quot;/&gt;&lt;property id=&quot;20307&quot; value=&quot;315&quot;/&gt;&lt;/object&gt;&lt;object type=&quot;3&quot; unique_id=&quot;10877&quot;&gt;&lt;property id=&quot;20148&quot; value=&quot;5&quot;/&gt;&lt;property id=&quot;20300&quot; value=&quot;Slide 7 - &amp;quot;Affordability&amp;quot;&quot;/&gt;&lt;property id=&quot;20307&quot; value=&quot;316&quot;/&gt;&lt;/object&gt;&lt;object type=&quot;3&quot; unique_id=&quot;10878&quot;&gt;&lt;property id=&quot;20148&quot; value=&quot;5&quot;/&gt;&lt;property id=&quot;20300&quot; value=&quot;Slide 16 - &amp;quot;Illinois State Board of Education&amp;quot;&quot;/&gt;&lt;property id=&quot;20307&quot; value=&quot;320&quot;/&gt;&lt;/object&gt;&lt;object type=&quot;3&quot; unique_id=&quot;10879&quot;&gt;&lt;property id=&quot;20148&quot; value=&quot;5&quot;/&gt;&lt;property id=&quot;20300&quot; value=&quot;Slide 17 - &amp;quot;Illinois Financial Support&amp;quot;&quot;/&gt;&lt;property id=&quot;20307&quot; value=&quot;317&quot;/&gt;&lt;/object&gt;&lt;object type=&quot;3&quot; unique_id=&quot;10880&quot;&gt;&lt;property id=&quot;20148&quot; value=&quot;5&quot;/&gt;&lt;property id=&quot;20300&quot; value=&quot;Slide 19 - &amp;quot;NBRC Candidate Support&amp;quot;&quot;/&gt;&lt;property id=&quot;20307&quot; value=&quot;318&quot;/&gt;&lt;/object&gt;&lt;object type=&quot;3&quot; unique_id=&quot;11107&quot;&gt;&lt;property id=&quot;20148&quot; value=&quot;5&quot;/&gt;&lt;property id=&quot;20300&quot; value=&quot;Slide 2 - &amp;quot;What is National Board?&amp;quot;&quot;/&gt;&lt;property id=&quot;20307&quot; value=&quot;323&quot;/&gt;&lt;/object&gt;&lt;object type=&quot;3&quot; unique_id=&quot;11108&quot;&gt;&lt;property id=&quot;20148&quot; value=&quot;5&quot;/&gt;&lt;property id=&quot;20300&quot; value=&quot;Slide 18 - &amp;quot;National Board Resource Center at Illinois State University&amp;quot;&quot;/&gt;&lt;property id=&quot;20307&quot; value=&quot;321&quot;/&gt;&lt;/object&gt;&lt;object type=&quot;3&quot; unique_id=&quot;11926&quot;&gt;&lt;property id=&quot;20148&quot; value=&quot;5&quot;/&gt;&lt;property id=&quot;20300&quot; value=&quot;Slide 4 - &amp;quot;NBPTS Revises the Process!&amp;quot;&quot;/&gt;&lt;property id=&quot;20307&quot; value=&quot;325&quot;/&gt;&lt;/object&gt;&lt;object type=&quot;3&quot; unique_id=&quot;11927&quot;&gt;&lt;property id=&quot;20148&quot; value=&quot;5&quot;/&gt;&lt;property id=&quot;20300&quot; value=&quot;Slide 8 - &amp;quot;What is Included in the Revised Components?&amp;quot;&quot;/&gt;&lt;property id=&quot;20307&quot; value=&quot;326&quot;/&gt;&lt;/object&gt;&lt;object type=&quot;3&quot; unique_id=&quot;11928&quot;&gt;&lt;property id=&quot;20148&quot; value=&quot;5&quot;/&gt;&lt;property id=&quot;20300&quot; value=&quot;Slide 9 - &amp;quot;Eligibility Requirements&amp;quot;&quot;/&gt;&lt;property id=&quot;20307&quot; value=&quot;331&quot;/&gt;&lt;/object&gt;&lt;object type=&quot;3&quot; unique_id=&quot;11930&quot;&gt;&lt;property id=&quot;20148&quot; value=&quot;5&quot;/&gt;&lt;property id=&quot;20300&quot; value=&quot;Slide 10 - &amp;quot;Five Core Propositions&amp;quot;&quot;/&gt;&lt;property id=&quot;20307&quot; value=&quot;328&quot;/&gt;&lt;/object&gt;&lt;object type=&quot;3&quot; unique_id=&quot;11931&quot;&gt;&lt;property id=&quot;20148&quot; value=&quot;5&quot;/&gt;&lt;property id=&quot;20300&quot; value=&quot;Slide 11 - &amp;quot;Enhanced Architecture of            Accomplished Teaching&amp;quot;&quot;/&gt;&lt;property id=&quot;20307&quot; value=&quot;329&quot;/&gt;&lt;/object&gt;&lt;object type=&quot;3&quot; unique_id=&quot;11932&quot;&gt;&lt;property id=&quot;20148&quot; value=&quot;5&quot;/&gt;&lt;property id=&quot;20300&quot; value=&quot;Slide 12 - &amp;quot;25 Certificates Are Offered&amp;quot;&quot;/&gt;&lt;property id=&quot;20307&quot; value=&quot;330&quot;/&gt;&lt;/object&gt;&lt;object type=&quot;3&quot; unique_id=&quot;11933&quot;&gt;&lt;property id=&quot;20148&quot; value=&quot;5&quot;/&gt;&lt;property id=&quot;20300&quot; value=&quot;Slide 13 - &amp;quot;What is Different?&amp;quot;&quot;/&gt;&lt;property id=&quot;20307&quot; value=&quot;327&quot;/&gt;&lt;/object&gt;&lt;object type=&quot;3&quot; unique_id=&quot;11934&quot;&gt;&lt;property id=&quot;20148&quot; value=&quot;5&quot;/&gt;&lt;property id=&quot;20300&quot; value=&quot;Slide 15 - &amp;quot;NBPTS Roll Out Over Time&amp;quot;&quot;/&gt;&lt;property id=&quot;20307&quot; value=&quot;334&quot;/&gt;&lt;/object&gt;&lt;object type=&quot;3&quot; unique_id=&quot;11937&quot;&gt;&lt;property id=&quot;20148&quot; value=&quot;5&quot;/&gt;&lt;property id=&quot;20300&quot; value=&quot;Slide 6 - &amp;quot;&amp;#x0D;&amp;#x0A;NATIONAL BOARD CERTIFICATION&amp;#x0D;&amp;#x0A;What is changing?&amp;#x0D;&amp;#x0A;&amp;quot;&quot;/&gt;&lt;property id=&quot;20307&quot; value=&quot;338&quot;/&gt;&lt;/object&gt;&lt;object type=&quot;3&quot; unique_id=&quot;11938&quot;&gt;&lt;property id=&quot;20148&quot; value=&quot;5&quot;/&gt;&lt;property id=&quot;20300&quot; value=&quot;Slide 14 - &amp;quot;What will your journey look like?&amp;quot;&quot;/&gt;&lt;property id=&quot;20307&quot; value=&quot;339&quot;/&gt;&lt;/object&gt;&lt;/object&gt;&lt;object type=&quot;8&quot; unique_id=&quot;1007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BRC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1316951d-0445-4eb7-bf25-d24c368ab597" xsi:nil="true"/>
    <lcf76f155ced4ddcb4097134ff3c332f xmlns="f5316fa8-a565-4986-89e6-79ad7988489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415C6100C1F4383203E1D4E251276" ma:contentTypeVersion="16" ma:contentTypeDescription="Create a new document." ma:contentTypeScope="" ma:versionID="f9f6e6eb6688507611964f797b370658">
  <xsd:schema xmlns:xsd="http://www.w3.org/2001/XMLSchema" xmlns:xs="http://www.w3.org/2001/XMLSchema" xmlns:p="http://schemas.microsoft.com/office/2006/metadata/properties" xmlns:ns1="http://schemas.microsoft.com/sharepoint/v3" xmlns:ns2="f5316fa8-a565-4986-89e6-79ad79884896" xmlns:ns3="1316951d-0445-4eb7-bf25-d24c368ab597" targetNamespace="http://schemas.microsoft.com/office/2006/metadata/properties" ma:root="true" ma:fieldsID="b026a54e8a99e99ddb6970c99688d4e9" ns1:_="" ns2:_="" ns3:_="">
    <xsd:import namespace="http://schemas.microsoft.com/sharepoint/v3"/>
    <xsd:import namespace="f5316fa8-a565-4986-89e6-79ad79884896"/>
    <xsd:import namespace="1316951d-0445-4eb7-bf25-d24c368ab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16fa8-a565-4986-89e6-79ad798848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6951d-0445-4eb7-bf25-d24c368ab59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97776e6-4b4d-4b85-8a6d-accca7178ad7}" ma:internalName="TaxCatchAll" ma:showField="CatchAllData" ma:web="1316951d-0445-4eb7-bf25-d24c368ab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F03669-A7FA-4811-94D7-EDDF429CB65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316951d-0445-4eb7-bf25-d24c368ab597"/>
    <ds:schemaRef ds:uri="f5316fa8-a565-4986-89e6-79ad79884896"/>
  </ds:schemaRefs>
</ds:datastoreItem>
</file>

<file path=customXml/itemProps2.xml><?xml version="1.0" encoding="utf-8"?>
<ds:datastoreItem xmlns:ds="http://schemas.openxmlformats.org/officeDocument/2006/customXml" ds:itemID="{F7961E9C-1482-46A9-9AF7-29BE605516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74CB04-D67C-4A47-B1C1-A5BA1CEA21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316fa8-a565-4986-89e6-79ad79884896"/>
    <ds:schemaRef ds:uri="1316951d-0445-4eb7-bf25-d24c368ab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NBRCppt</Template>
  <TotalTime>3233</TotalTime>
  <Words>742</Words>
  <Application>Microsoft Office PowerPoint</Application>
  <PresentationFormat>On-screen Show (4:3)</PresentationFormat>
  <Paragraphs>86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NBRCppt</vt:lpstr>
      <vt:lpstr>National Board Professional Development Schools for 2023-2024</vt:lpstr>
      <vt:lpstr>Before continuing with this presentation:</vt:lpstr>
      <vt:lpstr>PowerPoint Presentation</vt:lpstr>
      <vt:lpstr>Traditional Cohort vs. Professional Development School Model</vt:lpstr>
      <vt:lpstr>Logistics</vt:lpstr>
      <vt:lpstr>Shared Leadership “Triad” Responsibilities</vt:lpstr>
      <vt:lpstr>How to Promote NBC?</vt:lpstr>
      <vt:lpstr>Next Steps to Becoming a NB PD School:</vt:lpstr>
      <vt:lpstr>Questions? Want to meet to discuss?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  National Board Certification</dc:title>
  <dc:creator>test</dc:creator>
  <cp:lastModifiedBy>Smith, Jennifer</cp:lastModifiedBy>
  <cp:revision>336</cp:revision>
  <cp:lastPrinted>2019-01-22T20:37:24Z</cp:lastPrinted>
  <dcterms:created xsi:type="dcterms:W3CDTF">2011-02-10T02:23:36Z</dcterms:created>
  <dcterms:modified xsi:type="dcterms:W3CDTF">2022-11-28T22:26:57Z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0x01010049B415C6100C1F4383203E1D4E251276</vt:lpwstr>
  </property>
  <property fmtid="{D5CDD505-2E9C-101B-9397-08002B2CF9AE}" pid="3" name="MediaServiceImageTags">
    <vt:lpwstr/>
  </property>
</Properties>
</file>